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259"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4" r:id="rId31"/>
    <p:sldId id="295" r:id="rId32"/>
    <p:sldId id="300" r:id="rId33"/>
    <p:sldId id="314" r:id="rId34"/>
    <p:sldId id="311" r:id="rId35"/>
    <p:sldId id="302" r:id="rId36"/>
    <p:sldId id="312" r:id="rId37"/>
    <p:sldId id="293" r:id="rId38"/>
    <p:sldId id="301" r:id="rId39"/>
    <p:sldId id="303" r:id="rId40"/>
    <p:sldId id="304" r:id="rId41"/>
    <p:sldId id="305" r:id="rId42"/>
    <p:sldId id="306" r:id="rId43"/>
    <p:sldId id="307" r:id="rId44"/>
    <p:sldId id="308" r:id="rId45"/>
    <p:sldId id="309"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Georgia" panose="02040502050405020303" pitchFamily="18"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Medium" panose="02000000000000000000" pitchFamily="2" charset="0"/>
      <p:regular r:id="rId60"/>
      <p:bold r:id="rId61"/>
      <p:italic r:id="rId62"/>
      <p:boldItalic r:id="rId63"/>
    </p:embeddedFont>
    <p:embeddedFont>
      <p:font typeface="Roboto Thin" panose="02000000000000000000" pitchFamily="2" charset="0"/>
      <p:regular r:id="rId64"/>
      <p:bold r:id="rId65"/>
      <p:italic r:id="rId66"/>
      <p:boldItalic r:id="rId67"/>
    </p:embeddedFont>
    <p:embeddedFont>
      <p:font typeface="Trebuchet MS" panose="020B0703020202090204" pitchFamily="34" charset="0"/>
      <p:regular r:id="rId68"/>
      <p:bold r:id="rId69"/>
      <p: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g0EpYSkhL4z4dUTm2oHtFKqcuYw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D5BD6C-BAA5-4B9B-A99F-69EF74A2FECC}">
  <a:tblStyle styleId="{3BD5BD6C-BAA5-4B9B-A99F-69EF74A2FEC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4B11209-327F-41B9-B8FD-D39557D25AF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643"/>
  </p:normalViewPr>
  <p:slideViewPr>
    <p:cSldViewPr snapToGrid="0" snapToObjects="1">
      <p:cViewPr varScale="1">
        <p:scale>
          <a:sx n="120" d="100"/>
          <a:sy n="120" d="100"/>
        </p:scale>
        <p:origin x="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tableStyles" Target="tableStyles.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 name="Google Shape;7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800"/>
              </a:spcBef>
              <a:spcAft>
                <a:spcPts val="0"/>
              </a:spcAft>
              <a:buSzPts val="1100"/>
              <a:buNone/>
            </a:pPr>
            <a:r>
              <a:rPr lang="en-US" sz="1800">
                <a:solidFill>
                  <a:schemeClr val="dk1"/>
                </a:solidFill>
                <a:latin typeface="Calibri"/>
                <a:ea typeface="Calibri"/>
                <a:cs typeface="Calibri"/>
                <a:sym typeface="Calibri"/>
              </a:rPr>
              <a:t>There are clearly outliers in Engine displacement, manufacture year, mileage horsepower between 180 and 200, some larger cars have 300 and, price. Price has a standard deviation that is very large(ask the business expert).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127000" algn="l" rtl="0">
              <a:lnSpc>
                <a:spcPct val="90000"/>
              </a:lnSpc>
              <a:spcBef>
                <a:spcPts val="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There are also some very high numbers for seat count (18, 57, 74, 55) out project is not a used aircraft market analysis and there are no cars which fit that many people.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127000" algn="l" rtl="0">
              <a:lnSpc>
                <a:spcPct val="90000"/>
              </a:lnSpc>
              <a:spcBef>
                <a:spcPts val="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Some variables are very skewed meaning the majority of the data is not close to the numbers of center (mean, median, mode). It should be between -1 and 1</a:t>
            </a:r>
            <a:endParaRPr sz="1200">
              <a:solidFill>
                <a:schemeClr val="dk1"/>
              </a:solidFill>
              <a:latin typeface="Trebuchet MS"/>
              <a:ea typeface="Trebuchet MS"/>
              <a:cs typeface="Trebuchet MS"/>
              <a:sym typeface="Trebuchet MS"/>
            </a:endParaRPr>
          </a:p>
          <a:p>
            <a:pPr marL="228600" lvl="0" indent="-127000"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Mileage 34.74</a:t>
            </a:r>
            <a:endParaRPr sz="1200">
              <a:solidFill>
                <a:schemeClr val="dk1"/>
              </a:solidFill>
              <a:latin typeface="Trebuchet MS"/>
              <a:ea typeface="Trebuchet MS"/>
              <a:cs typeface="Trebuchet MS"/>
              <a:sym typeface="Trebuchet MS"/>
            </a:endParaRPr>
          </a:p>
          <a:p>
            <a:pPr marL="228600" lvl="0" indent="-127000"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Transmission -1.05</a:t>
            </a:r>
            <a:endParaRPr sz="1200">
              <a:solidFill>
                <a:schemeClr val="dk1"/>
              </a:solidFill>
              <a:latin typeface="Trebuchet MS"/>
              <a:ea typeface="Trebuchet MS"/>
              <a:cs typeface="Trebuchet MS"/>
              <a:sym typeface="Trebuchet MS"/>
            </a:endParaRPr>
          </a:p>
          <a:p>
            <a:pPr marL="228600" lvl="0" indent="-127000"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Seat count 2.27</a:t>
            </a:r>
            <a:endParaRPr sz="1200">
              <a:solidFill>
                <a:schemeClr val="dk1"/>
              </a:solidFill>
              <a:latin typeface="Trebuchet MS"/>
              <a:ea typeface="Trebuchet MS"/>
              <a:cs typeface="Trebuchet MS"/>
              <a:sym typeface="Trebuchet MS"/>
            </a:endParaRPr>
          </a:p>
          <a:p>
            <a:pPr marL="228600" lvl="0" indent="-127000"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Displacement 16.65</a:t>
            </a:r>
            <a:endParaRPr sz="1200">
              <a:solidFill>
                <a:schemeClr val="dk1"/>
              </a:solidFill>
              <a:latin typeface="Trebuchet MS"/>
              <a:ea typeface="Trebuchet MS"/>
              <a:cs typeface="Trebuchet MS"/>
              <a:sym typeface="Trebuchet MS"/>
            </a:endParaRPr>
          </a:p>
          <a:p>
            <a:pPr marL="228600" lvl="0" indent="-127000"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Horse power 2.52</a:t>
            </a:r>
            <a:endParaRPr sz="1200">
              <a:solidFill>
                <a:schemeClr val="dk1"/>
              </a:solidFill>
              <a:latin typeface="Trebuchet MS"/>
              <a:ea typeface="Trebuchet MS"/>
              <a:cs typeface="Trebuchet MS"/>
              <a:sym typeface="Trebuchet MS"/>
            </a:endParaRPr>
          </a:p>
          <a:p>
            <a:pPr marL="228600" lvl="0" indent="-127000"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Price 449.20</a:t>
            </a:r>
            <a:endParaRPr sz="1200">
              <a:solidFill>
                <a:schemeClr val="dk1"/>
              </a:solidFill>
              <a:latin typeface="Trebuchet MS"/>
              <a:ea typeface="Trebuchet MS"/>
              <a:cs typeface="Trebuchet MS"/>
              <a:sym typeface="Trebuchet MS"/>
            </a:endParaRPr>
          </a:p>
          <a:p>
            <a:pPr marL="0" lvl="0" indent="0" algn="l" rtl="0">
              <a:lnSpc>
                <a:spcPct val="90000"/>
              </a:lnSpc>
              <a:spcBef>
                <a:spcPts val="1000"/>
              </a:spcBef>
              <a:spcAft>
                <a:spcPts val="0"/>
              </a:spcAft>
              <a:buSzPts val="1100"/>
              <a:buNone/>
            </a:pPr>
            <a:endParaRPr sz="1200">
              <a:solidFill>
                <a:schemeClr val="dk1"/>
              </a:solidFill>
              <a:latin typeface="Trebuchet MS"/>
              <a:ea typeface="Trebuchet MS"/>
              <a:cs typeface="Trebuchet MS"/>
              <a:sym typeface="Trebuchet MS"/>
            </a:endParaRPr>
          </a:p>
          <a:p>
            <a:pPr marL="228600" lvl="0" indent="-140335" algn="l" rtl="0">
              <a:lnSpc>
                <a:spcPct val="90000"/>
              </a:lnSpc>
              <a:spcBef>
                <a:spcPts val="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Some variables kurtosis is all over the place. Kurtosis should be between -2 and 2.</a:t>
            </a:r>
            <a:endParaRPr sz="1200">
              <a:solidFill>
                <a:schemeClr val="dk1"/>
              </a:solidFill>
              <a:latin typeface="Trebuchet MS"/>
              <a:ea typeface="Trebuchet MS"/>
              <a:cs typeface="Trebuchet MS"/>
              <a:sym typeface="Trebuchet MS"/>
            </a:endParaRPr>
          </a:p>
          <a:p>
            <a:pPr marL="228600" lvl="0" indent="-140335"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Mileage 1992.56</a:t>
            </a:r>
            <a:endParaRPr sz="1200">
              <a:solidFill>
                <a:schemeClr val="dk1"/>
              </a:solidFill>
              <a:latin typeface="Trebuchet MS"/>
              <a:ea typeface="Trebuchet MS"/>
              <a:cs typeface="Trebuchet MS"/>
              <a:sym typeface="Trebuchet MS"/>
            </a:endParaRPr>
          </a:p>
          <a:p>
            <a:pPr marL="228600" lvl="0" indent="-140335"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Transmission 5669.70</a:t>
            </a:r>
            <a:endParaRPr sz="1200">
              <a:solidFill>
                <a:schemeClr val="dk1"/>
              </a:solidFill>
              <a:latin typeface="Trebuchet MS"/>
              <a:ea typeface="Trebuchet MS"/>
              <a:cs typeface="Trebuchet MS"/>
              <a:sym typeface="Trebuchet MS"/>
            </a:endParaRPr>
          </a:p>
          <a:p>
            <a:pPr marL="228600" lvl="0" indent="-140335"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Displacement 7</a:t>
            </a:r>
            <a:endParaRPr sz="1200">
              <a:solidFill>
                <a:schemeClr val="dk1"/>
              </a:solidFill>
              <a:latin typeface="Trebuchet MS"/>
              <a:ea typeface="Trebuchet MS"/>
              <a:cs typeface="Trebuchet MS"/>
              <a:sym typeface="Trebuchet MS"/>
            </a:endParaRPr>
          </a:p>
          <a:p>
            <a:pPr marL="228600" lvl="0" indent="-140335"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Horse power 12.66</a:t>
            </a:r>
            <a:endParaRPr sz="1200">
              <a:solidFill>
                <a:schemeClr val="dk1"/>
              </a:solidFill>
              <a:latin typeface="Trebuchet MS"/>
              <a:ea typeface="Trebuchet MS"/>
              <a:cs typeface="Trebuchet MS"/>
              <a:sym typeface="Trebuchet MS"/>
            </a:endParaRPr>
          </a:p>
          <a:p>
            <a:pPr marL="228600" lvl="0" indent="-140335"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Price 226674,89</a:t>
            </a:r>
            <a:endParaRPr sz="1200">
              <a:solidFill>
                <a:schemeClr val="dk1"/>
              </a:solidFill>
              <a:latin typeface="Trebuchet MS"/>
              <a:ea typeface="Trebuchet MS"/>
              <a:cs typeface="Trebuchet MS"/>
              <a:sym typeface="Trebuchet MS"/>
            </a:endParaRPr>
          </a:p>
          <a:p>
            <a:pPr marL="228600" lvl="0" indent="-64135" algn="l" rtl="0">
              <a:lnSpc>
                <a:spcPct val="90000"/>
              </a:lnSpc>
              <a:spcBef>
                <a:spcPts val="1000"/>
              </a:spcBef>
              <a:spcAft>
                <a:spcPts val="0"/>
              </a:spcAft>
              <a:buClr>
                <a:schemeClr val="dk1"/>
              </a:buClr>
              <a:buSzPts val="2800"/>
              <a:buFont typeface="Arial"/>
              <a:buNone/>
            </a:pPr>
            <a:endParaRPr sz="1200">
              <a:solidFill>
                <a:schemeClr val="dk1"/>
              </a:solidFill>
              <a:latin typeface="Trebuchet MS"/>
              <a:ea typeface="Trebuchet MS"/>
              <a:cs typeface="Trebuchet MS"/>
              <a:sym typeface="Trebuchet MS"/>
            </a:endParaRPr>
          </a:p>
          <a:p>
            <a:pPr marL="228600" lvl="0" indent="-140335"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This means the majority of the data is in the tails and we do now have a bell curve in our data set when graphed.</a:t>
            </a:r>
            <a:endParaRPr sz="1200">
              <a:solidFill>
                <a:schemeClr val="dk1"/>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fb7a7c8b57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fb7a7c8b5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fb7a7c8b5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fb7a7c8b57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b7a7c8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fb7a7c8b5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Mention: Carfax, carmax, autocheck have built models for fair valuation.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Steps after building the model: Writing a function which can monitor and </a:t>
            </a:r>
            <a:endParaRPr/>
          </a:p>
          <a:p>
            <a:pPr marL="0" lvl="0" indent="0" algn="l" rtl="0">
              <a:lnSpc>
                <a:spcPct val="100000"/>
              </a:lnSpc>
              <a:spcBef>
                <a:spcPts val="0"/>
              </a:spcBef>
              <a:spcAft>
                <a:spcPts val="0"/>
              </a:spcAft>
              <a:buSzPts val="1100"/>
              <a:buNone/>
            </a:pPr>
            <a:r>
              <a:rPr lang="en-US"/>
              <a:t>identify listings which are sold and, sell at or close to their </a:t>
            </a:r>
            <a:endParaRPr/>
          </a:p>
          <a:p>
            <a:pPr marL="0" lvl="0" indent="0" algn="l" rtl="0">
              <a:lnSpc>
                <a:spcPct val="100000"/>
              </a:lnSpc>
              <a:spcBef>
                <a:spcPts val="0"/>
              </a:spcBef>
              <a:spcAft>
                <a:spcPts val="0"/>
              </a:spcAft>
              <a:buSzPts val="1100"/>
              <a:buNone/>
            </a:pPr>
            <a:r>
              <a:rPr lang="en-US"/>
              <a:t>listing price if we rescrape the data everyday.</a:t>
            </a:r>
            <a:endParaRPr/>
          </a:p>
          <a:p>
            <a:pPr marL="0" lvl="0" indent="0" algn="l" rtl="0">
              <a:lnSpc>
                <a:spcPct val="100000"/>
              </a:lnSpc>
              <a:spcBef>
                <a:spcPts val="0"/>
              </a:spcBef>
              <a:spcAft>
                <a:spcPts val="0"/>
              </a:spcAft>
              <a:buSzPts val="1100"/>
              <a:buNone/>
            </a:pPr>
            <a:endParaRPr/>
          </a:p>
        </p:txBody>
      </p:sp>
      <p:sp>
        <p:nvSpPr>
          <p:cNvPr id="106" name="Google Shape;106;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fcac6592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fcac6592e8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cac659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gfcac6592e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b7a7c8b5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gfb7a7c8b57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cac6592e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fcac6592e8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fcac6592e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fcac6592e8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6f29825ab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300,000 rows. 10 columns (features), , 5 Numeric, 3 categorical, 2 Mixed data</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type Variables, All variables are skewed except Maker.</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•Column names are properly formatted.</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•After reading the data, we see no missing values, however we have missing</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V</a:t>
            </a:r>
            <a:r>
              <a:rPr lang="en-US" sz="700">
                <a:solidFill>
                  <a:schemeClr val="dk1"/>
                </a:solidFill>
                <a:highlight>
                  <a:srgbClr val="F3F3F3"/>
                </a:highlight>
              </a:rPr>
              <a:t>alues as none in the CSV file Seat count and Door count.</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All features should be Numeric Except Maker, Model &amp; Transmission</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We have float and objects in our data type.</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Numerical features are not normally distributed.</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Displacement and horsepower are somewhat correlated.</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US" sz="700">
                <a:solidFill>
                  <a:schemeClr val="dk1"/>
                </a:solidFill>
                <a:highlight>
                  <a:srgbClr val="F3F3F3"/>
                </a:highlight>
              </a:rPr>
              <a:t>t</a:t>
            </a:r>
            <a:endParaRPr sz="700">
              <a:solidFill>
                <a:schemeClr val="dk1"/>
              </a:solidFill>
              <a:highlight>
                <a:srgbClr val="F3F3F3"/>
              </a:highlight>
            </a:endParaRPr>
          </a:p>
          <a:p>
            <a:pPr marL="0" lvl="0" indent="0" algn="l" rtl="0">
              <a:lnSpc>
                <a:spcPct val="100000"/>
              </a:lnSpc>
              <a:spcBef>
                <a:spcPts val="0"/>
              </a:spcBef>
              <a:spcAft>
                <a:spcPts val="0"/>
              </a:spcAft>
              <a:buSzPts val="1100"/>
              <a:buNone/>
            </a:pPr>
            <a:endParaRPr/>
          </a:p>
        </p:txBody>
      </p:sp>
      <p:sp>
        <p:nvSpPr>
          <p:cNvPr id="492" name="Google Shape;492;g106f29825ab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6f29825a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g106f29825a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Mention: Carfax, carmax, autocheck have built models for fair valuation.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Steps after building the model: Writing a function which can monitor and </a:t>
            </a:r>
            <a:endParaRPr/>
          </a:p>
          <a:p>
            <a:pPr marL="0" lvl="0" indent="0" algn="l" rtl="0">
              <a:lnSpc>
                <a:spcPct val="100000"/>
              </a:lnSpc>
              <a:spcBef>
                <a:spcPts val="0"/>
              </a:spcBef>
              <a:spcAft>
                <a:spcPts val="0"/>
              </a:spcAft>
              <a:buSzPts val="1100"/>
              <a:buNone/>
            </a:pPr>
            <a:r>
              <a:rPr lang="en-US"/>
              <a:t>identify listings which are sold and, sell at or close to their </a:t>
            </a:r>
            <a:endParaRPr/>
          </a:p>
          <a:p>
            <a:pPr marL="0" lvl="0" indent="0" algn="l" rtl="0">
              <a:lnSpc>
                <a:spcPct val="100000"/>
              </a:lnSpc>
              <a:spcBef>
                <a:spcPts val="0"/>
              </a:spcBef>
              <a:spcAft>
                <a:spcPts val="0"/>
              </a:spcAft>
              <a:buSzPts val="1100"/>
              <a:buNone/>
            </a:pPr>
            <a:r>
              <a:rPr lang="en-US"/>
              <a:t>listing price if we rescrape the data everyday.</a:t>
            </a:r>
            <a:endParaRPr/>
          </a:p>
          <a:p>
            <a:pPr marL="0" lvl="0" indent="0" algn="l" rtl="0">
              <a:lnSpc>
                <a:spcPct val="100000"/>
              </a:lnSpc>
              <a:spcBef>
                <a:spcPts val="0"/>
              </a:spcBef>
              <a:spcAft>
                <a:spcPts val="0"/>
              </a:spcAft>
              <a:buSzPts val="1100"/>
              <a:buNone/>
            </a:pPr>
            <a:endParaRPr/>
          </a:p>
        </p:txBody>
      </p:sp>
      <p:sp>
        <p:nvSpPr>
          <p:cNvPr id="500" name="Google Shape;500;g106f29825a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06f29825ab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106f29825ab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07" name="Google Shape;507;g106f29825ab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06def262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06def262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cac6592e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cac6592e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MLR - Multiple X’s and 1 Y (TV)</a:t>
            </a:r>
            <a:endParaRPr/>
          </a:p>
          <a:p>
            <a:pPr marL="0" lvl="0" indent="0" algn="l" rtl="0">
              <a:spcBef>
                <a:spcPts val="0"/>
              </a:spcBef>
              <a:spcAft>
                <a:spcPts val="0"/>
              </a:spcAft>
              <a:buNone/>
            </a:pPr>
            <a:r>
              <a:rPr lang="en-US"/>
              <a:t>Random Forest - Ensembled DT Model which a bunch of DT together.</a:t>
            </a:r>
            <a:endParaRPr/>
          </a:p>
          <a:p>
            <a:pPr marL="0" lvl="0" indent="0" algn="l" rtl="0">
              <a:spcBef>
                <a:spcPts val="0"/>
              </a:spcBef>
              <a:spcAft>
                <a:spcPts val="0"/>
              </a:spcAft>
              <a:buNone/>
            </a:pPr>
            <a:r>
              <a:rPr lang="en-US"/>
              <a:t>Ridge, Lasso and ElasticNet are Regularization Models.</a:t>
            </a:r>
            <a:endParaRPr/>
          </a:p>
          <a:p>
            <a:pPr marL="0" lvl="0" indent="0" algn="l" rtl="0">
              <a:spcBef>
                <a:spcPts val="0"/>
              </a:spcBef>
              <a:spcAft>
                <a:spcPts val="0"/>
              </a:spcAft>
              <a:buNone/>
            </a:pPr>
            <a:r>
              <a:rPr lang="en-US"/>
              <a:t>OLS - Ordinary Least Square model (stat model)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800"/>
              </a:spcBef>
              <a:spcAft>
                <a:spcPts val="0"/>
              </a:spcAft>
              <a:buSzPts val="1100"/>
              <a:buNone/>
            </a:pPr>
            <a:r>
              <a:rPr lang="en-US" sz="1200">
                <a:solidFill>
                  <a:schemeClr val="dk1"/>
                </a:solidFill>
                <a:latin typeface="Calibri"/>
                <a:ea typeface="Calibri"/>
                <a:cs typeface="Calibri"/>
                <a:sym typeface="Calibri"/>
              </a:rPr>
              <a:t>Max of mileage looks too high 6,213,709 when mean is 63,739 and median is 55,914. and a modern vehicle can travel up to 200,000 miles.</a:t>
            </a:r>
            <a:endParaRPr sz="1200"/>
          </a:p>
          <a:p>
            <a:pPr marL="0" lvl="0" indent="0" algn="l" rtl="0">
              <a:lnSpc>
                <a:spcPct val="100000"/>
              </a:lnSpc>
              <a:spcBef>
                <a:spcPts val="0"/>
              </a:spcBef>
              <a:spcAft>
                <a:spcPts val="0"/>
              </a:spcAft>
              <a:buSzPts val="1100"/>
              <a:buNone/>
            </a:pPr>
            <a:r>
              <a:rPr lang="en-US"/>
              <a:t> 2001-2016  Car Sales vs. Manufacture Year positively correlated. The newer the more sales.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07186f6258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07186f6258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cfea78873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300,000 rows. 10 columns (features), , 5 Numeric, 3 categorical, 2 Mixed data</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type Variables, All variables are skewed except Maker.</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•Column names are properly formatted.</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•After reading the data, we see no missing values, however we have missing</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V</a:t>
            </a:r>
            <a:r>
              <a:rPr lang="en-US" sz="700">
                <a:solidFill>
                  <a:schemeClr val="dk1"/>
                </a:solidFill>
                <a:highlight>
                  <a:srgbClr val="F3F3F3"/>
                </a:highlight>
              </a:rPr>
              <a:t>alues as none in the CSV file Seat count and Door count.</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All features should be Numeric Except Maker, Model &amp; Transmission</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We have float and objects in our data type.</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Numerical features are not normally distributed.</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r>
              <a:rPr lang="en-US" sz="700">
                <a:solidFill>
                  <a:schemeClr val="dk1"/>
                </a:solidFill>
                <a:highlight>
                  <a:srgbClr val="F3F3F3"/>
                </a:highlight>
              </a:rPr>
              <a:t>Displacement and horsepower are somewhat correlated.</a:t>
            </a:r>
            <a:endParaRPr sz="700">
              <a:solidFill>
                <a:schemeClr val="dk1"/>
              </a:solidFill>
              <a:highlight>
                <a:srgbClr val="F3F3F3"/>
              </a:highlight>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US" sz="700">
                <a:solidFill>
                  <a:schemeClr val="dk1"/>
                </a:solidFill>
                <a:highlight>
                  <a:srgbClr val="F3F3F3"/>
                </a:highlight>
              </a:rPr>
              <a:t>t</a:t>
            </a:r>
            <a:endParaRPr sz="700">
              <a:solidFill>
                <a:schemeClr val="dk1"/>
              </a:solidFill>
              <a:highlight>
                <a:srgbClr val="F3F3F3"/>
              </a:highlight>
            </a:endParaRPr>
          </a:p>
          <a:p>
            <a:pPr marL="0" lvl="0" indent="0" algn="l" rtl="0">
              <a:lnSpc>
                <a:spcPct val="100000"/>
              </a:lnSpc>
              <a:spcBef>
                <a:spcPts val="0"/>
              </a:spcBef>
              <a:spcAft>
                <a:spcPts val="0"/>
              </a:spcAft>
              <a:buSzPts val="1100"/>
              <a:buNone/>
            </a:pPr>
            <a:endParaRPr/>
          </a:p>
        </p:txBody>
      </p:sp>
      <p:sp>
        <p:nvSpPr>
          <p:cNvPr id="540" name="Google Shape;540;gcfea7887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fea78873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fea78873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MLR - Multiple X’s and 1 Y (TV)</a:t>
            </a:r>
            <a:endParaRPr/>
          </a:p>
          <a:p>
            <a:pPr marL="0" lvl="0" indent="0" algn="l" rtl="0">
              <a:spcBef>
                <a:spcPts val="0"/>
              </a:spcBef>
              <a:spcAft>
                <a:spcPts val="0"/>
              </a:spcAft>
              <a:buNone/>
            </a:pPr>
            <a:r>
              <a:rPr lang="en-US"/>
              <a:t>Random Forest - Ensembled DT Model which a bunch of DT together.</a:t>
            </a:r>
            <a:endParaRPr/>
          </a:p>
          <a:p>
            <a:pPr marL="0" lvl="0" indent="0" algn="l" rtl="0">
              <a:spcBef>
                <a:spcPts val="0"/>
              </a:spcBef>
              <a:spcAft>
                <a:spcPts val="0"/>
              </a:spcAft>
              <a:buNone/>
            </a:pPr>
            <a:r>
              <a:rPr lang="en-US"/>
              <a:t>Ridge, Lasso and ElasticNet are Regularization Models.</a:t>
            </a:r>
            <a:endParaRPr/>
          </a:p>
          <a:p>
            <a:pPr marL="0" lvl="0" indent="0" algn="l" rtl="0">
              <a:spcBef>
                <a:spcPts val="0"/>
              </a:spcBef>
              <a:spcAft>
                <a:spcPts val="0"/>
              </a:spcAft>
              <a:buNone/>
            </a:pPr>
            <a:r>
              <a:rPr lang="en-US"/>
              <a:t>OLS - Ordinary Least Square model (stat model)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fea78873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gcfea788732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from XG boost</a:t>
            </a:r>
            <a:endParaRPr/>
          </a:p>
        </p:txBody>
      </p:sp>
      <p:sp>
        <p:nvSpPr>
          <p:cNvPr id="601" name="Google Shape;601;gcfea788732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68056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087ef72b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087ef72b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2800">
                <a:solidFill>
                  <a:schemeClr val="dk1"/>
                </a:solidFill>
                <a:latin typeface="Trebuchet MS"/>
                <a:ea typeface="Trebuchet MS"/>
                <a:cs typeface="Trebuchet MS"/>
                <a:sym typeface="Trebuchet MS"/>
              </a:rPr>
              <a:t> It’s a business decision if they want to accept only 66%</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0836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06f29825a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06f29825a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Baseline Model A baseline regression model will give us something to compare our other models to. In sklearn, the default result of the .score method is the coefficient of determination (r² or R²). This number explains the percent of variation of the input data that the Baseline Model | 193 prediction captures. The value is typically between 0 and 1, but it can be negative in the case of particulary bad models. The default strategy of the DummyRegressor is to predict the mean value of the training set. We can see that this model does not perform very well: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cfea7887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cfea78873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Baseline Model A baseline regression model will give us something to compare our other models to. In sklearn, the default result of the .score method is the coefficient of determination (r² or R²). This number explains the percent of variation of the input data that the Baseline Model | 193 prediction captures. The value is typically between 0 and 1, but it can be negative in the case of particulary bad models. The default strategy of the DummyRegressor is to predict the mean value of the training set. We can see that this model does not perform very well: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0937963b0f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0937963b0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fea78873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gcfea788732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from XG boost</a:t>
            </a:r>
            <a:endParaRPr/>
          </a:p>
        </p:txBody>
      </p:sp>
      <p:sp>
        <p:nvSpPr>
          <p:cNvPr id="601" name="Google Shape;601;gcfea788732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highly euro data set. door count and seat count have some major issues. There are a lot of missing values and there are also 0’s. In addition there are very high outliers. It was more difficult to get this data because the “none” had to be replaced with “NA” in order to be recognized as missing data. </a:t>
            </a:r>
            <a:r>
              <a:rPr lang="en-US" sz="1200">
                <a:solidFill>
                  <a:schemeClr val="dk1"/>
                </a:solidFill>
                <a:latin typeface="Calibri"/>
                <a:ea typeface="Calibri"/>
                <a:cs typeface="Calibri"/>
                <a:sym typeface="Calibri"/>
              </a:rPr>
              <a:t>None is in the data and this is now showing up as missing data. Changed to NA and can see there are 16,675 missing values and 298325 complete values.2 % is  6,149 in door count and 4% 10,526 in seat count.</a:t>
            </a:r>
            <a:r>
              <a:rPr lang="en-US" sz="1800">
                <a:solidFill>
                  <a:schemeClr val="dk1"/>
                </a:solidFill>
                <a:latin typeface="Calibri"/>
                <a:ea typeface="Calibri"/>
                <a:cs typeface="Calibri"/>
                <a:sym typeface="Calibri"/>
              </a:rPr>
              <a:t>Using sweetviz and changing door and seat to numeric we find important door count and seat count are to price.  They are correlated .5 and door count has a stronger correlation to price but it is still a weak correlation .04.</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07186f6258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07186f6258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07186f6258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07186f625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7186f6258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7186f625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323a3e55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0323a3e5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087f0ecce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087f0ecc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a:t>* 2001-2016  Car Sales vs. Manufacture Year positively correlated. The newer the more sales.</a:t>
            </a:r>
            <a:endParaRPr sz="1200"/>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latin typeface="Trebuchet MS"/>
                <a:ea typeface="Trebuchet MS"/>
                <a:cs typeface="Trebuchet MS"/>
                <a:sym typeface="Trebuchet MS"/>
              </a:rPr>
              <a:t>Displacement = the total volume of air/fuel mixture an engine can draw in during 1 complete engine cycle; </a:t>
            </a:r>
            <a:endParaRPr sz="12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latin typeface="Trebuchet MS"/>
                <a:ea typeface="Trebuchet MS"/>
                <a:cs typeface="Trebuchet MS"/>
                <a:sym typeface="Trebuchet MS"/>
              </a:rPr>
              <a:t>( normally stated in cubic inches, cubic centimeters, or liters), the greater the engine displacement the more room for more cylinders which could be higher horsepower except for in sportscars when more powerful but smaller cylinders are used. </a:t>
            </a:r>
            <a:endParaRPr sz="12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Trebuchet MS"/>
              <a:ea typeface="Trebuchet MS"/>
              <a:cs typeface="Trebuchet MS"/>
              <a:sym typeface="Trebuchet MS"/>
            </a:endParaRPr>
          </a:p>
          <a:p>
            <a:pPr marL="0" lvl="0" indent="0" algn="l" rtl="0">
              <a:lnSpc>
                <a:spcPct val="90000"/>
              </a:lnSpc>
              <a:spcBef>
                <a:spcPts val="1000"/>
              </a:spcBef>
              <a:spcAft>
                <a:spcPts val="0"/>
              </a:spcAft>
              <a:buClr>
                <a:schemeClr val="dk1"/>
              </a:buClr>
              <a:buSzPts val="1600"/>
              <a:buFont typeface="Arial"/>
              <a:buNone/>
            </a:pPr>
            <a:r>
              <a:rPr lang="en-US" sz="1200">
                <a:solidFill>
                  <a:schemeClr val="dk1"/>
                </a:solidFill>
                <a:latin typeface="Trebuchet MS"/>
                <a:ea typeface="Trebuchet MS"/>
                <a:cs typeface="Trebuchet MS"/>
                <a:sym typeface="Trebuchet MS"/>
              </a:rPr>
              <a:t>The average modern day displacement is 2.0 liters.  The maximum displacement does not seem realistic. The minimum displacement also does not seem to make sense.</a:t>
            </a:r>
            <a:endParaRPr sz="1200">
              <a:solidFill>
                <a:schemeClr val="dk1"/>
              </a:solidFill>
              <a:latin typeface="Trebuchet MS"/>
              <a:ea typeface="Trebuchet MS"/>
              <a:cs typeface="Trebuchet MS"/>
              <a:sym typeface="Trebuchet MS"/>
            </a:endParaRPr>
          </a:p>
          <a:p>
            <a:pPr marL="0" lvl="0" indent="0" algn="l" rtl="0">
              <a:lnSpc>
                <a:spcPct val="90000"/>
              </a:lnSpc>
              <a:spcBef>
                <a:spcPts val="1000"/>
              </a:spcBef>
              <a:spcAft>
                <a:spcPts val="0"/>
              </a:spcAft>
              <a:buClr>
                <a:schemeClr val="dk1"/>
              </a:buClr>
              <a:buSzPts val="1600"/>
              <a:buFont typeface="Arial"/>
              <a:buNone/>
            </a:pPr>
            <a:endParaRPr sz="1200">
              <a:solidFill>
                <a:schemeClr val="dk1"/>
              </a:solidFill>
              <a:latin typeface="Trebuchet MS"/>
              <a:ea typeface="Trebuchet MS"/>
              <a:cs typeface="Trebuchet MS"/>
              <a:sym typeface="Trebuchet MS"/>
            </a:endParaRPr>
          </a:p>
          <a:p>
            <a:pPr marL="228600" lvl="0" indent="-140335" algn="l" rtl="0">
              <a:lnSpc>
                <a:spcPct val="90000"/>
              </a:lnSpc>
              <a:spcBef>
                <a:spcPts val="1000"/>
              </a:spcBef>
              <a:spcAft>
                <a:spcPts val="0"/>
              </a:spcAft>
              <a:buClr>
                <a:schemeClr val="dk1"/>
              </a:buClr>
              <a:buSzPts val="1200"/>
              <a:buChar char="•"/>
            </a:pPr>
            <a:r>
              <a:rPr lang="en-US" sz="1200">
                <a:solidFill>
                  <a:schemeClr val="dk1"/>
                </a:solidFill>
                <a:latin typeface="Trebuchet MS"/>
                <a:ea typeface="Trebuchet MS"/>
                <a:cs typeface="Trebuchet MS"/>
                <a:sym typeface="Trebuchet MS"/>
              </a:rPr>
              <a:t>The horsepower of the average American car is between 170 and 190, the minimum and the mean are too low.  The maximum is way too high.</a:t>
            </a:r>
            <a:endParaRPr sz="12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It is important to note that horsepower although has the strongest correlation to price , the correlation is not very strong it is .16 . </a:t>
            </a:r>
            <a:endParaRPr/>
          </a:p>
          <a:p>
            <a:pPr marL="0" lvl="0" indent="0" algn="l" rtl="0">
              <a:lnSpc>
                <a:spcPct val="100000"/>
              </a:lnSpc>
              <a:spcBef>
                <a:spcPts val="0"/>
              </a:spcBef>
              <a:spcAft>
                <a:spcPts val="0"/>
              </a:spcAft>
              <a:buSzPts val="1100"/>
              <a:buNone/>
            </a:pPr>
            <a:r>
              <a:rPr lang="en-US"/>
              <a:t> Displacement and horsepower have a stronger correlation to each other .54. Since horsepower is the variable that has the strongest correlation to price, we may consider dropped displacement in future analyses.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1400">
                <a:solidFill>
                  <a:schemeClr val="dk1"/>
                </a:solidFill>
                <a:latin typeface="Trebuchet MS"/>
                <a:ea typeface="Trebuchet MS"/>
                <a:cs typeface="Trebuchet MS"/>
                <a:sym typeface="Trebuchet MS"/>
              </a:rPr>
              <a:t>We cannot be sure that this answer is correct due to the large amount</a:t>
            </a:r>
            <a:endParaRPr sz="1400">
              <a:solidFill>
                <a:schemeClr val="dk1"/>
              </a:solidFill>
              <a:latin typeface="Trebuchet MS"/>
              <a:ea typeface="Trebuchet MS"/>
              <a:cs typeface="Trebuchet MS"/>
              <a:sym typeface="Trebuchet MS"/>
            </a:endParaRPr>
          </a:p>
          <a:p>
            <a:pPr marL="0" lvl="0" indent="0" algn="l" rtl="0">
              <a:lnSpc>
                <a:spcPct val="90000"/>
              </a:lnSpc>
              <a:spcBef>
                <a:spcPts val="1000"/>
              </a:spcBef>
              <a:spcAft>
                <a:spcPts val="0"/>
              </a:spcAft>
              <a:buClr>
                <a:schemeClr val="dk1"/>
              </a:buClr>
              <a:buSzPts val="1100"/>
              <a:buFont typeface="Arial"/>
              <a:buNone/>
            </a:pPr>
            <a:r>
              <a:rPr lang="en-US" sz="1400">
                <a:solidFill>
                  <a:schemeClr val="dk1"/>
                </a:solidFill>
                <a:latin typeface="Trebuchet MS"/>
                <a:ea typeface="Trebuchet MS"/>
                <a:cs typeface="Trebuchet MS"/>
                <a:sym typeface="Trebuchet MS"/>
              </a:rPr>
              <a:t> of issues with our data set including outliers, missing data and mixed</a:t>
            </a:r>
            <a:endParaRPr sz="1400">
              <a:solidFill>
                <a:schemeClr val="dk1"/>
              </a:solidFill>
              <a:latin typeface="Trebuchet MS"/>
              <a:ea typeface="Trebuchet MS"/>
              <a:cs typeface="Trebuchet MS"/>
              <a:sym typeface="Trebuchet MS"/>
            </a:endParaRPr>
          </a:p>
          <a:p>
            <a:pPr marL="0" lvl="0" indent="0" algn="l" rtl="0">
              <a:lnSpc>
                <a:spcPct val="90000"/>
              </a:lnSpc>
              <a:spcBef>
                <a:spcPts val="1000"/>
              </a:spcBef>
              <a:spcAft>
                <a:spcPts val="0"/>
              </a:spcAft>
              <a:buClr>
                <a:schemeClr val="dk1"/>
              </a:buClr>
              <a:buSzPts val="1100"/>
              <a:buFont typeface="Arial"/>
              <a:buNone/>
            </a:pPr>
            <a:r>
              <a:rPr lang="en-US" sz="1400">
                <a:solidFill>
                  <a:schemeClr val="dk1"/>
                </a:solidFill>
                <a:latin typeface="Trebuchet MS"/>
                <a:ea typeface="Trebuchet MS"/>
                <a:cs typeface="Trebuchet MS"/>
                <a:sym typeface="Trebuchet MS"/>
              </a:rPr>
              <a:t>data types.</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SzPts val="1100"/>
              <a:buNone/>
            </a:pPr>
            <a:r>
              <a:rPr lang="en-US" sz="1400">
                <a:solidFill>
                  <a:schemeClr val="dk1"/>
                </a:solidFill>
                <a:latin typeface="Trebuchet MS"/>
                <a:ea typeface="Trebuchet MS"/>
                <a:cs typeface="Trebuchet MS"/>
                <a:sym typeface="Trebuchet MS"/>
              </a:rPr>
              <a:t>We cannot be sure that this answer is correct due to the large amount</a:t>
            </a:r>
            <a:endParaRPr sz="1400">
              <a:solidFill>
                <a:schemeClr val="dk1"/>
              </a:solidFill>
              <a:latin typeface="Trebuchet MS"/>
              <a:ea typeface="Trebuchet MS"/>
              <a:cs typeface="Trebuchet MS"/>
              <a:sym typeface="Trebuchet MS"/>
            </a:endParaRPr>
          </a:p>
          <a:p>
            <a:pPr marL="0" lvl="0" indent="0" algn="l" rtl="0">
              <a:lnSpc>
                <a:spcPct val="90000"/>
              </a:lnSpc>
              <a:spcBef>
                <a:spcPts val="1000"/>
              </a:spcBef>
              <a:spcAft>
                <a:spcPts val="0"/>
              </a:spcAft>
              <a:buSzPts val="1100"/>
              <a:buNone/>
            </a:pPr>
            <a:r>
              <a:rPr lang="en-US" sz="1400">
                <a:solidFill>
                  <a:schemeClr val="dk1"/>
                </a:solidFill>
                <a:latin typeface="Trebuchet MS"/>
                <a:ea typeface="Trebuchet MS"/>
                <a:cs typeface="Trebuchet MS"/>
                <a:sym typeface="Trebuchet MS"/>
              </a:rPr>
              <a:t> of issues with our data set including outliers, missing data and mixed</a:t>
            </a:r>
            <a:endParaRPr sz="1400">
              <a:solidFill>
                <a:schemeClr val="dk1"/>
              </a:solidFill>
              <a:latin typeface="Trebuchet MS"/>
              <a:ea typeface="Trebuchet MS"/>
              <a:cs typeface="Trebuchet MS"/>
              <a:sym typeface="Trebuchet MS"/>
            </a:endParaRPr>
          </a:p>
          <a:p>
            <a:pPr marL="0" lvl="0" indent="0" algn="l" rtl="0">
              <a:lnSpc>
                <a:spcPct val="90000"/>
              </a:lnSpc>
              <a:spcBef>
                <a:spcPts val="1000"/>
              </a:spcBef>
              <a:spcAft>
                <a:spcPts val="0"/>
              </a:spcAft>
              <a:buSzPts val="1100"/>
              <a:buNone/>
            </a:pPr>
            <a:r>
              <a:rPr lang="en-US" sz="1400">
                <a:solidFill>
                  <a:schemeClr val="dk1"/>
                </a:solidFill>
                <a:latin typeface="Trebuchet MS"/>
                <a:ea typeface="Trebuchet MS"/>
                <a:cs typeface="Trebuchet MS"/>
                <a:sym typeface="Trebuchet MS"/>
              </a:rPr>
              <a:t>data types.</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From this EDA we can see that our data set has many issues to solve. Here you can see our new roadmap to success! We need to address our data problems, repeat our data analysis. Create a ML model, test/fit our model and then apply what we have learned to improve our ability to predict list price of secondary cars and increase ROI.</a:t>
            </a:r>
            <a:endParaRPr/>
          </a:p>
        </p:txBody>
      </p:sp>
      <p:sp>
        <p:nvSpPr>
          <p:cNvPr id="296" name="Google Shape;2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6"/>
          <p:cNvSpPr txBox="1">
            <a:spLocks noGrp="1"/>
          </p:cNvSpPr>
          <p:nvPr>
            <p:ph type="ctrTitle"/>
          </p:nvPr>
        </p:nvSpPr>
        <p:spPr>
          <a:xfrm>
            <a:off x="4698609" y="1309688"/>
            <a:ext cx="715224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rebuchet MS"/>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6"/>
          <p:cNvSpPr txBox="1">
            <a:spLocks noGrp="1"/>
          </p:cNvSpPr>
          <p:nvPr>
            <p:ph type="subTitle" idx="1"/>
          </p:nvPr>
        </p:nvSpPr>
        <p:spPr>
          <a:xfrm>
            <a:off x="4698609" y="3697288"/>
            <a:ext cx="716748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6"/>
          <p:cNvSpPr txBox="1">
            <a:spLocks noGrp="1"/>
          </p:cNvSpPr>
          <p:nvPr>
            <p:ph type="sldNum" idx="12"/>
          </p:nvPr>
        </p:nvSpPr>
        <p:spPr>
          <a:xfrm>
            <a:off x="9122898" y="635634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400"/>
              <a:buFont typeface="Trebuchet MS"/>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0"/>
          <p:cNvSpPr txBox="1">
            <a:spLocks noGrp="1"/>
          </p:cNvSpPr>
          <p:nvPr>
            <p:ph type="body" idx="1"/>
          </p:nvPr>
        </p:nvSpPr>
        <p:spPr>
          <a:xfrm>
            <a:off x="838200" y="1789611"/>
            <a:ext cx="10515600" cy="43873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rebuchet M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4"/>
          <p:cNvSpPr txBox="1">
            <a:spLocks noGrp="1"/>
          </p:cNvSpPr>
          <p:nvPr>
            <p:ph type="body" idx="1"/>
          </p:nvPr>
        </p:nvSpPr>
        <p:spPr>
          <a:xfrm>
            <a:off x="5183188" y="457201"/>
            <a:ext cx="6172200"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4400"/>
              <a:buFont typeface="Trebuchet MS"/>
              <a:buNone/>
              <a:defRPr sz="4400" b="1"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5"/>
          <p:cNvSpPr txBox="1">
            <a:spLocks noGrp="1"/>
          </p:cNvSpPr>
          <p:nvPr>
            <p:ph type="body" idx="1"/>
          </p:nvPr>
        </p:nvSpPr>
        <p:spPr>
          <a:xfrm>
            <a:off x="838200" y="1789611"/>
            <a:ext cx="10515600" cy="438735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 name="Google Shape;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 name="Google Shape;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 name="Google Shape;1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25"/>
          <p:cNvPicPr preferRelativeResize="0"/>
          <p:nvPr/>
        </p:nvPicPr>
        <p:blipFill rotWithShape="1">
          <a:blip r:embed="rId9">
            <a:alphaModFix/>
          </a:blip>
          <a:srcRect/>
          <a:stretch/>
        </p:blipFill>
        <p:spPr>
          <a:xfrm rot="-5400000">
            <a:off x="-610475" y="4914981"/>
            <a:ext cx="896556" cy="324395"/>
          </a:xfrm>
          <a:prstGeom prst="rect">
            <a:avLst/>
          </a:prstGeom>
          <a:noFill/>
          <a:ln>
            <a:noFill/>
          </a:ln>
        </p:spPr>
      </p:pic>
      <p:sp>
        <p:nvSpPr>
          <p:cNvPr id="12" name="Google Shape;12;p25"/>
          <p:cNvSpPr txBox="1"/>
          <p:nvPr/>
        </p:nvSpPr>
        <p:spPr>
          <a:xfrm rot="-5400000">
            <a:off x="-2113768" y="2546065"/>
            <a:ext cx="3888671" cy="27699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A5A5A5"/>
                </a:solidFill>
                <a:latin typeface="Trebuchet MS"/>
                <a:ea typeface="Trebuchet MS"/>
                <a:cs typeface="Trebuchet MS"/>
                <a:sym typeface="Trebuchet MS"/>
              </a:rPr>
              <a:t>Find more PowerPoint templates on </a:t>
            </a:r>
            <a:r>
              <a:rPr lang="en-US" sz="1200" b="1" i="0" u="none" strike="noStrike" cap="none">
                <a:solidFill>
                  <a:srgbClr val="A5A5A5"/>
                </a:solidFill>
                <a:latin typeface="Trebuchet MS"/>
                <a:ea typeface="Trebuchet MS"/>
                <a:cs typeface="Trebuchet MS"/>
                <a:sym typeface="Trebuchet MS"/>
              </a:rPr>
              <a:t>prezentr.com</a:t>
            </a:r>
            <a:r>
              <a:rPr lang="en-US" sz="1200" b="0" i="0" u="none" strike="noStrike" cap="none">
                <a:solidFill>
                  <a:srgbClr val="A5A5A5"/>
                </a:solidFill>
                <a:latin typeface="Trebuchet MS"/>
                <a:ea typeface="Trebuchet MS"/>
                <a:cs typeface="Trebuchet MS"/>
                <a:sym typeface="Trebuchet MS"/>
              </a:rPr>
              <a:t>!</a:t>
            </a:r>
            <a:endParaRPr sz="1200" b="0" i="0" u="none" strike="noStrike" cap="none">
              <a:solidFill>
                <a:srgbClr val="A5A5A5"/>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5" r:id="rId4"/>
    <p:sldLayoutId id="2147483656"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p:nvPr/>
        </p:nvSpPr>
        <p:spPr>
          <a:xfrm>
            <a:off x="-130629" y="1307173"/>
            <a:ext cx="12322500" cy="23877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5400"/>
              <a:buFont typeface="Trebuchet MS"/>
              <a:buNone/>
            </a:pPr>
            <a:endParaRPr sz="5400" b="1" i="0" u="none" strike="noStrike" cap="none">
              <a:solidFill>
                <a:schemeClr val="dk1"/>
              </a:solidFill>
              <a:latin typeface="Trebuchet MS"/>
              <a:ea typeface="Trebuchet MS"/>
              <a:cs typeface="Trebuchet MS"/>
              <a:sym typeface="Trebuchet MS"/>
            </a:endParaRPr>
          </a:p>
        </p:txBody>
      </p:sp>
      <p:sp>
        <p:nvSpPr>
          <p:cNvPr id="75" name="Google Shape;75;p1"/>
          <p:cNvSpPr txBox="1"/>
          <p:nvPr/>
        </p:nvSpPr>
        <p:spPr>
          <a:xfrm>
            <a:off x="5598942" y="2902420"/>
            <a:ext cx="5156100" cy="31632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Trebuchet MS"/>
                <a:ea typeface="Trebuchet MS"/>
                <a:cs typeface="Trebuchet MS"/>
                <a:sym typeface="Trebuchet MS"/>
              </a:rPr>
              <a:t>Team Members: </a:t>
            </a:r>
            <a:endParaRPr sz="2400" b="0" i="0" u="none" strike="noStrike" cap="none">
              <a:solidFill>
                <a:schemeClr val="dk1"/>
              </a:solidFill>
              <a:latin typeface="Trebuchet MS"/>
              <a:ea typeface="Trebuchet MS"/>
              <a:cs typeface="Trebuchet MS"/>
              <a:sym typeface="Trebuchet MS"/>
            </a:endParaRPr>
          </a:p>
          <a:p>
            <a:pPr marL="0" lvl="0" indent="0" algn="ctr" rtl="0">
              <a:lnSpc>
                <a:spcPct val="90000"/>
              </a:lnSpc>
              <a:spcBef>
                <a:spcPts val="1000"/>
              </a:spcBef>
              <a:spcAft>
                <a:spcPts val="0"/>
              </a:spcAft>
              <a:buClr>
                <a:schemeClr val="dk1"/>
              </a:buClr>
              <a:buSzPts val="2400"/>
              <a:buFont typeface="Arial"/>
              <a:buNone/>
            </a:pPr>
            <a:r>
              <a:rPr lang="en-US" sz="2400">
                <a:solidFill>
                  <a:schemeClr val="dk1"/>
                </a:solidFill>
                <a:latin typeface="Trebuchet MS"/>
                <a:ea typeface="Trebuchet MS"/>
                <a:cs typeface="Trebuchet MS"/>
                <a:sym typeface="Trebuchet MS"/>
              </a:rPr>
              <a:t>Hanna Khan</a:t>
            </a:r>
            <a:endParaRPr>
              <a:solidFill>
                <a:schemeClr val="dk1"/>
              </a:solidFill>
            </a:endParaRPr>
          </a:p>
          <a:p>
            <a:pPr marL="0" lvl="0" indent="0" algn="ctr" rtl="0">
              <a:lnSpc>
                <a:spcPct val="90000"/>
              </a:lnSpc>
              <a:spcBef>
                <a:spcPts val="1000"/>
              </a:spcBef>
              <a:spcAft>
                <a:spcPts val="0"/>
              </a:spcAft>
              <a:buClr>
                <a:schemeClr val="dk1"/>
              </a:buClr>
              <a:buSzPts val="2400"/>
              <a:buFont typeface="Arial"/>
              <a:buNone/>
            </a:pPr>
            <a:r>
              <a:rPr lang="en-US" sz="2400">
                <a:solidFill>
                  <a:schemeClr val="dk1"/>
                </a:solidFill>
                <a:latin typeface="Trebuchet MS"/>
                <a:ea typeface="Trebuchet MS"/>
                <a:cs typeface="Trebuchet MS"/>
                <a:sym typeface="Trebuchet MS"/>
              </a:rPr>
              <a:t>Salma Malik</a:t>
            </a:r>
            <a:endParaRPr sz="2400">
              <a:solidFill>
                <a:schemeClr val="dk1"/>
              </a:solidFill>
              <a:latin typeface="Trebuchet MS"/>
              <a:ea typeface="Trebuchet MS"/>
              <a:cs typeface="Trebuchet MS"/>
              <a:sym typeface="Trebuchet MS"/>
            </a:endParaRPr>
          </a:p>
          <a:p>
            <a:pPr marL="0" marR="0" lvl="0" indent="0" algn="ctr" rtl="0">
              <a:lnSpc>
                <a:spcPct val="90000"/>
              </a:lnSpc>
              <a:spcBef>
                <a:spcPts val="1000"/>
              </a:spcBef>
              <a:spcAft>
                <a:spcPts val="0"/>
              </a:spcAft>
              <a:buClr>
                <a:schemeClr val="dk1"/>
              </a:buClr>
              <a:buSzPts val="2400"/>
              <a:buFont typeface="Arial"/>
              <a:buNone/>
            </a:pPr>
            <a:r>
              <a:rPr lang="en-US" sz="2400" b="0" i="0" u="none" strike="noStrike" cap="none">
                <a:solidFill>
                  <a:schemeClr val="dk1"/>
                </a:solidFill>
                <a:latin typeface="Trebuchet MS"/>
                <a:ea typeface="Trebuchet MS"/>
                <a:cs typeface="Trebuchet MS"/>
                <a:sym typeface="Trebuchet MS"/>
              </a:rPr>
              <a:t>Lisa Xu</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chemeClr val="dk1"/>
              </a:buClr>
              <a:buSzPts val="2400"/>
              <a:buFont typeface="Arial"/>
              <a:buNone/>
            </a:pPr>
            <a:r>
              <a:rPr lang="en-US" sz="2400" b="0" i="0" u="none" strike="noStrike" cap="none">
                <a:solidFill>
                  <a:schemeClr val="dk1"/>
                </a:solidFill>
                <a:latin typeface="Trebuchet MS"/>
                <a:ea typeface="Trebuchet MS"/>
                <a:cs typeface="Trebuchet MS"/>
                <a:sym typeface="Trebuchet MS"/>
              </a:rPr>
              <a:t>Muhammad Abbas Sheikh</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0" marR="0" lvl="0" indent="0" algn="ctr" rtl="0">
              <a:lnSpc>
                <a:spcPct val="90000"/>
              </a:lnSpc>
              <a:spcBef>
                <a:spcPts val="1000"/>
              </a:spcBef>
              <a:spcAft>
                <a:spcPts val="0"/>
              </a:spcAft>
              <a:buClr>
                <a:schemeClr val="dk1"/>
              </a:buClr>
              <a:buSzPts val="2400"/>
              <a:buFont typeface="Arial"/>
              <a:buNone/>
            </a:pPr>
            <a:r>
              <a:rPr lang="en-US" sz="2400" b="0" i="0" u="none" strike="noStrike" cap="none">
                <a:solidFill>
                  <a:schemeClr val="dk1"/>
                </a:solidFill>
                <a:latin typeface="Trebuchet MS"/>
                <a:ea typeface="Trebuchet MS"/>
                <a:cs typeface="Trebuchet MS"/>
                <a:sym typeface="Trebuchet MS"/>
              </a:rPr>
              <a:t>August 26</a:t>
            </a:r>
            <a:r>
              <a:rPr lang="en-US" sz="2400" b="0" i="0" u="none" strike="noStrike" cap="none" baseline="30000">
                <a:solidFill>
                  <a:schemeClr val="dk1"/>
                </a:solidFill>
                <a:latin typeface="Trebuchet MS"/>
                <a:ea typeface="Trebuchet MS"/>
                <a:cs typeface="Trebuchet MS"/>
                <a:sym typeface="Trebuchet MS"/>
              </a:rPr>
              <a:t>th</a:t>
            </a:r>
            <a:r>
              <a:rPr lang="en-US" sz="2400" b="0" i="0" u="none" strike="noStrike" cap="none">
                <a:solidFill>
                  <a:schemeClr val="dk1"/>
                </a:solidFill>
                <a:latin typeface="Trebuchet MS"/>
                <a:ea typeface="Trebuchet MS"/>
                <a:cs typeface="Trebuchet MS"/>
                <a:sym typeface="Trebuchet MS"/>
              </a:rPr>
              <a:t> 2021</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chemeClr val="dk1"/>
              </a:buClr>
              <a:buSzPts val="2400"/>
              <a:buFont typeface="Arial"/>
              <a:buNone/>
            </a:pPr>
            <a:endParaRPr sz="2400" b="1" i="0" u="none" strike="noStrike" cap="none">
              <a:solidFill>
                <a:schemeClr val="dk1"/>
              </a:solidFill>
              <a:latin typeface="Trebuchet MS"/>
              <a:ea typeface="Trebuchet MS"/>
              <a:cs typeface="Trebuchet MS"/>
              <a:sym typeface="Trebuchet MS"/>
            </a:endParaRPr>
          </a:p>
        </p:txBody>
      </p:sp>
      <p:sp>
        <p:nvSpPr>
          <p:cNvPr id="76" name="Google Shape;76;p1"/>
          <p:cNvSpPr/>
          <p:nvPr/>
        </p:nvSpPr>
        <p:spPr>
          <a:xfrm>
            <a:off x="1779485" y="1346812"/>
            <a:ext cx="91254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Trebuchet MS"/>
                <a:ea typeface="Trebuchet MS"/>
                <a:cs typeface="Trebuchet MS"/>
                <a:sym typeface="Trebuchet MS"/>
              </a:rPr>
              <a:t>Project # 13: Secondary Car Market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p:nvPr/>
        </p:nvSpPr>
        <p:spPr>
          <a:xfrm>
            <a:off x="1214325" y="835675"/>
            <a:ext cx="8999100" cy="569400"/>
          </a:xfrm>
          <a:prstGeom prst="rect">
            <a:avLst/>
          </a:prstGeom>
          <a:solidFill>
            <a:srgbClr val="C4134E"/>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Trebuchet MS"/>
                <a:ea typeface="Trebuchet MS"/>
                <a:cs typeface="Trebuchet MS"/>
                <a:sym typeface="Trebuchet MS"/>
              </a:rPr>
              <a:t>Appendix</a:t>
            </a:r>
            <a:endParaRPr sz="2500" b="0" i="0" u="none" strike="noStrike" cap="none">
              <a:solidFill>
                <a:schemeClr val="lt1"/>
              </a:solidFill>
              <a:latin typeface="Trebuchet MS"/>
              <a:ea typeface="Trebuchet MS"/>
              <a:cs typeface="Trebuchet MS"/>
              <a:sym typeface="Trebuchet MS"/>
            </a:endParaRPr>
          </a:p>
        </p:txBody>
      </p:sp>
      <p:sp>
        <p:nvSpPr>
          <p:cNvPr id="312" name="Google Shape;312;p18"/>
          <p:cNvSpPr txBox="1"/>
          <p:nvPr/>
        </p:nvSpPr>
        <p:spPr>
          <a:xfrm>
            <a:off x="1234200" y="2119100"/>
            <a:ext cx="8255100" cy="32016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200000"/>
              </a:lnSpc>
              <a:spcBef>
                <a:spcPts val="0"/>
              </a:spcBef>
              <a:spcAft>
                <a:spcPts val="0"/>
              </a:spcAft>
              <a:buClr>
                <a:srgbClr val="000000"/>
              </a:buClr>
              <a:buSzPts val="2800"/>
              <a:buFont typeface="Trebuchet MS"/>
              <a:buAutoNum type="arabicPeriod"/>
            </a:pPr>
            <a:r>
              <a:rPr lang="en-US" sz="2800" b="0" i="0" u="none" strike="noStrike" cap="none">
                <a:solidFill>
                  <a:srgbClr val="000000"/>
                </a:solidFill>
                <a:latin typeface="Trebuchet MS"/>
                <a:ea typeface="Trebuchet MS"/>
                <a:cs typeface="Trebuchet MS"/>
                <a:sym typeface="Trebuchet MS"/>
              </a:rPr>
              <a:t>5 Number Summary</a:t>
            </a:r>
            <a:endParaRPr sz="2800" b="0" i="0" u="none" strike="noStrike" cap="none">
              <a:solidFill>
                <a:srgbClr val="000000"/>
              </a:solidFill>
              <a:latin typeface="Trebuchet MS"/>
              <a:ea typeface="Trebuchet MS"/>
              <a:cs typeface="Trebuchet MS"/>
              <a:sym typeface="Trebuchet MS"/>
            </a:endParaRPr>
          </a:p>
          <a:p>
            <a:pPr marL="457200" marR="0" lvl="0" indent="-406400" algn="l" rtl="0">
              <a:lnSpc>
                <a:spcPct val="200000"/>
              </a:lnSpc>
              <a:spcBef>
                <a:spcPts val="0"/>
              </a:spcBef>
              <a:spcAft>
                <a:spcPts val="0"/>
              </a:spcAft>
              <a:buClr>
                <a:srgbClr val="000000"/>
              </a:buClr>
              <a:buSzPts val="2800"/>
              <a:buFont typeface="Trebuchet MS"/>
              <a:buAutoNum type="arabicPeriod"/>
            </a:pPr>
            <a:r>
              <a:rPr lang="en-US" sz="2800" b="0" i="0" u="none" strike="noStrike" cap="none">
                <a:solidFill>
                  <a:srgbClr val="000000"/>
                </a:solidFill>
                <a:latin typeface="Trebuchet MS"/>
                <a:ea typeface="Trebuchet MS"/>
                <a:cs typeface="Trebuchet MS"/>
                <a:sym typeface="Trebuchet MS"/>
              </a:rPr>
              <a:t>Some statistics on seat and door count</a:t>
            </a:r>
            <a:endParaRPr sz="2800" b="0" i="0" u="none" strike="noStrike" cap="none">
              <a:solidFill>
                <a:srgbClr val="000000"/>
              </a:solidFill>
              <a:latin typeface="Trebuchet MS"/>
              <a:ea typeface="Trebuchet MS"/>
              <a:cs typeface="Trebuchet MS"/>
              <a:sym typeface="Trebuchet MS"/>
            </a:endParaRPr>
          </a:p>
          <a:p>
            <a:pPr marL="457200" marR="0" lvl="0" indent="-406400" algn="l" rtl="0">
              <a:lnSpc>
                <a:spcPct val="200000"/>
              </a:lnSpc>
              <a:spcBef>
                <a:spcPts val="0"/>
              </a:spcBef>
              <a:spcAft>
                <a:spcPts val="0"/>
              </a:spcAft>
              <a:buClr>
                <a:srgbClr val="000000"/>
              </a:buClr>
              <a:buSzPts val="2800"/>
              <a:buFont typeface="Trebuchet MS"/>
              <a:buAutoNum type="arabicPeriod"/>
            </a:pPr>
            <a:r>
              <a:rPr lang="en-US" sz="2800" b="0" i="0" u="none" strike="noStrike" cap="none">
                <a:solidFill>
                  <a:srgbClr val="000000"/>
                </a:solidFill>
                <a:latin typeface="Trebuchet MS"/>
                <a:ea typeface="Trebuchet MS"/>
                <a:cs typeface="Trebuchet MS"/>
                <a:sym typeface="Trebuchet MS"/>
              </a:rPr>
              <a:t>Boxplots showing outliers</a:t>
            </a:r>
            <a:endParaRPr sz="2800" b="0" i="0" u="none" strike="noStrike" cap="none">
              <a:solidFill>
                <a:srgbClr val="000000"/>
              </a:solidFill>
              <a:latin typeface="Trebuchet MS"/>
              <a:ea typeface="Trebuchet MS"/>
              <a:cs typeface="Trebuchet MS"/>
              <a:sym typeface="Trebuchet MS"/>
            </a:endParaRPr>
          </a:p>
          <a:p>
            <a:pPr marL="457200" marR="0" lvl="0" indent="-406400" algn="l" rtl="0">
              <a:lnSpc>
                <a:spcPct val="200000"/>
              </a:lnSpc>
              <a:spcBef>
                <a:spcPts val="0"/>
              </a:spcBef>
              <a:spcAft>
                <a:spcPts val="0"/>
              </a:spcAft>
              <a:buClr>
                <a:srgbClr val="000000"/>
              </a:buClr>
              <a:buSzPts val="2800"/>
              <a:buFont typeface="Trebuchet MS"/>
              <a:buAutoNum type="arabicPeriod"/>
            </a:pPr>
            <a:r>
              <a:rPr lang="en-US" sz="2800" b="0" i="0" u="none" strike="noStrike" cap="none">
                <a:solidFill>
                  <a:srgbClr val="000000"/>
                </a:solidFill>
                <a:latin typeface="Trebuchet MS"/>
                <a:ea typeface="Trebuchet MS"/>
                <a:cs typeface="Trebuchet MS"/>
                <a:sym typeface="Trebuchet MS"/>
              </a:rPr>
              <a:t>Distributions</a:t>
            </a:r>
            <a:endParaRPr sz="28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p:nvPr/>
        </p:nvSpPr>
        <p:spPr>
          <a:xfrm>
            <a:off x="1427450" y="434475"/>
            <a:ext cx="8999100" cy="569400"/>
          </a:xfrm>
          <a:prstGeom prst="rect">
            <a:avLst/>
          </a:prstGeom>
          <a:solidFill>
            <a:srgbClr val="C4134E"/>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Trebuchet MS"/>
                <a:ea typeface="Trebuchet MS"/>
                <a:cs typeface="Trebuchet MS"/>
                <a:sym typeface="Trebuchet MS"/>
              </a:rPr>
              <a:t>5 Number Summary</a:t>
            </a:r>
            <a:endParaRPr sz="2500" b="0" i="0" u="none" strike="noStrike" cap="none">
              <a:solidFill>
                <a:schemeClr val="lt1"/>
              </a:solidFill>
              <a:latin typeface="Trebuchet MS"/>
              <a:ea typeface="Trebuchet MS"/>
              <a:cs typeface="Trebuchet MS"/>
              <a:sym typeface="Trebuchet MS"/>
            </a:endParaRPr>
          </a:p>
        </p:txBody>
      </p:sp>
      <p:sp>
        <p:nvSpPr>
          <p:cNvPr id="318" name="Google Shape;318;p19"/>
          <p:cNvSpPr txBox="1"/>
          <p:nvPr/>
        </p:nvSpPr>
        <p:spPr>
          <a:xfrm>
            <a:off x="1427450" y="1365400"/>
            <a:ext cx="9806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aphicFrame>
        <p:nvGraphicFramePr>
          <p:cNvPr id="319" name="Google Shape;319;p19"/>
          <p:cNvGraphicFramePr/>
          <p:nvPr/>
        </p:nvGraphicFramePr>
        <p:xfrm>
          <a:off x="622600" y="1334813"/>
          <a:ext cx="3000000" cy="3000000"/>
        </p:xfrm>
        <a:graphic>
          <a:graphicData uri="http://schemas.openxmlformats.org/drawingml/2006/table">
            <a:tbl>
              <a:tblPr>
                <a:noFill/>
                <a:tableStyleId>{3BD5BD6C-BAA5-4B9B-A99F-69EF74A2FECC}</a:tableStyleId>
              </a:tblPr>
              <a:tblGrid>
                <a:gridCol w="1363800">
                  <a:extLst>
                    <a:ext uri="{9D8B030D-6E8A-4147-A177-3AD203B41FA5}">
                      <a16:colId xmlns:a16="http://schemas.microsoft.com/office/drawing/2014/main" val="20000"/>
                    </a:ext>
                  </a:extLst>
                </a:gridCol>
                <a:gridCol w="1363800">
                  <a:extLst>
                    <a:ext uri="{9D8B030D-6E8A-4147-A177-3AD203B41FA5}">
                      <a16:colId xmlns:a16="http://schemas.microsoft.com/office/drawing/2014/main" val="20001"/>
                    </a:ext>
                  </a:extLst>
                </a:gridCol>
              </a:tblGrid>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0"/>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1st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1.5</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1"/>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Median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1.8</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2"/>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1.9</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3"/>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3rd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1.9</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4"/>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Max</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32.7</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graphicFrame>
        <p:nvGraphicFramePr>
          <p:cNvPr id="320" name="Google Shape;320;p19"/>
          <p:cNvGraphicFramePr/>
          <p:nvPr/>
        </p:nvGraphicFramePr>
        <p:xfrm>
          <a:off x="4512575" y="1334813"/>
          <a:ext cx="3000000" cy="3000000"/>
        </p:xfrm>
        <a:graphic>
          <a:graphicData uri="http://schemas.openxmlformats.org/drawingml/2006/table">
            <a:tbl>
              <a:tblPr>
                <a:noFill/>
                <a:tableStyleId>{3BD5BD6C-BAA5-4B9B-A99F-69EF74A2FECC}</a:tableStyleId>
              </a:tblPr>
              <a:tblGrid>
                <a:gridCol w="1363800">
                  <a:extLst>
                    <a:ext uri="{9D8B030D-6E8A-4147-A177-3AD203B41FA5}">
                      <a16:colId xmlns:a16="http://schemas.microsoft.com/office/drawing/2014/main" val="20000"/>
                    </a:ext>
                  </a:extLst>
                </a:gridCol>
                <a:gridCol w="1363800">
                  <a:extLst>
                    <a:ext uri="{9D8B030D-6E8A-4147-A177-3AD203B41FA5}">
                      <a16:colId xmlns:a16="http://schemas.microsoft.com/office/drawing/2014/main" val="20001"/>
                    </a:ext>
                  </a:extLst>
                </a:gridCol>
              </a:tblGrid>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39</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0"/>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1st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2006</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1"/>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Median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2011</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2"/>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2009</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3"/>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3rd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2014</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4"/>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Max</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2017</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graphicFrame>
        <p:nvGraphicFramePr>
          <p:cNvPr id="321" name="Google Shape;321;p19"/>
          <p:cNvGraphicFramePr/>
          <p:nvPr/>
        </p:nvGraphicFramePr>
        <p:xfrm>
          <a:off x="8505950" y="1379663"/>
          <a:ext cx="3000000" cy="3000000"/>
        </p:xfrm>
        <a:graphic>
          <a:graphicData uri="http://schemas.openxmlformats.org/drawingml/2006/table">
            <a:tbl>
              <a:tblPr>
                <a:noFill/>
                <a:tableStyleId>{3BD5BD6C-BAA5-4B9B-A99F-69EF74A2FECC}</a:tableStyleId>
              </a:tblPr>
              <a:tblGrid>
                <a:gridCol w="1363800">
                  <a:extLst>
                    <a:ext uri="{9D8B030D-6E8A-4147-A177-3AD203B41FA5}">
                      <a16:colId xmlns:a16="http://schemas.microsoft.com/office/drawing/2014/main" val="20000"/>
                    </a:ext>
                  </a:extLst>
                </a:gridCol>
                <a:gridCol w="1363800">
                  <a:extLst>
                    <a:ext uri="{9D8B030D-6E8A-4147-A177-3AD203B41FA5}">
                      <a16:colId xmlns:a16="http://schemas.microsoft.com/office/drawing/2014/main" val="20001"/>
                    </a:ext>
                  </a:extLst>
                </a:gridCol>
              </a:tblGrid>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0"/>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1st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15,992</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1"/>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Median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55,914</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2"/>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16,605</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3"/>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3rd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96,934</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4"/>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Max</a:t>
                      </a:r>
                      <a:endParaRPr sz="1400" u="none" strike="noStrike" cap="none"/>
                    </a:p>
                  </a:txBody>
                  <a:tcPr marL="91425" marR="91425" marT="91425" marB="91425">
                    <a:solidFill>
                      <a:srgbClr val="FFFFFF"/>
                    </a:solidFill>
                  </a:tcPr>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t>6,213,709</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graphicFrame>
        <p:nvGraphicFramePr>
          <p:cNvPr id="322" name="Google Shape;322;p19"/>
          <p:cNvGraphicFramePr/>
          <p:nvPr/>
        </p:nvGraphicFramePr>
        <p:xfrm>
          <a:off x="2229350" y="4043000"/>
          <a:ext cx="3000000" cy="3000000"/>
        </p:xfrm>
        <a:graphic>
          <a:graphicData uri="http://schemas.openxmlformats.org/drawingml/2006/table">
            <a:tbl>
              <a:tblPr>
                <a:noFill/>
                <a:tableStyleId>{3BD5BD6C-BAA5-4B9B-A99F-69EF74A2FECC}</a:tableStyleId>
              </a:tblPr>
              <a:tblGrid>
                <a:gridCol w="1363800">
                  <a:extLst>
                    <a:ext uri="{9D8B030D-6E8A-4147-A177-3AD203B41FA5}">
                      <a16:colId xmlns:a16="http://schemas.microsoft.com/office/drawing/2014/main" val="20000"/>
                    </a:ext>
                  </a:extLst>
                </a:gridCol>
                <a:gridCol w="1363800">
                  <a:extLst>
                    <a:ext uri="{9D8B030D-6E8A-4147-A177-3AD203B41FA5}">
                      <a16:colId xmlns:a16="http://schemas.microsoft.com/office/drawing/2014/main" val="20001"/>
                    </a:ext>
                  </a:extLst>
                </a:gridCol>
              </a:tblGrid>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0"/>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1st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101</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1"/>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Median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123</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2"/>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136</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3"/>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3rd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154</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4"/>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Max</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1337</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graphicFrame>
        <p:nvGraphicFramePr>
          <p:cNvPr id="323" name="Google Shape;323;p19"/>
          <p:cNvGraphicFramePr/>
          <p:nvPr/>
        </p:nvGraphicFramePr>
        <p:xfrm>
          <a:off x="5973075" y="4132725"/>
          <a:ext cx="3000000" cy="3000000"/>
        </p:xfrm>
        <a:graphic>
          <a:graphicData uri="http://schemas.openxmlformats.org/drawingml/2006/table">
            <a:tbl>
              <a:tblPr>
                <a:noFill/>
                <a:tableStyleId>{3BD5BD6C-BAA5-4B9B-A99F-69EF74A2FECC}</a:tableStyleId>
              </a:tblPr>
              <a:tblGrid>
                <a:gridCol w="1363800">
                  <a:extLst>
                    <a:ext uri="{9D8B030D-6E8A-4147-A177-3AD203B41FA5}">
                      <a16:colId xmlns:a16="http://schemas.microsoft.com/office/drawing/2014/main" val="20000"/>
                    </a:ext>
                  </a:extLst>
                </a:gridCol>
                <a:gridCol w="1363800">
                  <a:extLst>
                    <a:ext uri="{9D8B030D-6E8A-4147-A177-3AD203B41FA5}">
                      <a16:colId xmlns:a16="http://schemas.microsoft.com/office/drawing/2014/main" val="20001"/>
                    </a:ext>
                  </a:extLst>
                </a:gridCol>
              </a:tblGrid>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0"/>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1st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4,797</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1"/>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Median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16,605</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2"/>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13,455</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3"/>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3rd Quartile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23,271</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4"/>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Max</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30 million</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sp>
        <p:nvSpPr>
          <p:cNvPr id="324" name="Google Shape;324;p19"/>
          <p:cNvSpPr txBox="1"/>
          <p:nvPr/>
        </p:nvSpPr>
        <p:spPr>
          <a:xfrm>
            <a:off x="2720625" y="3642800"/>
            <a:ext cx="1855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highlight>
                  <a:srgbClr val="B61249"/>
                </a:highlight>
                <a:latin typeface="Trebuchet MS"/>
                <a:ea typeface="Trebuchet MS"/>
                <a:cs typeface="Trebuchet MS"/>
                <a:sym typeface="Trebuchet MS"/>
              </a:rPr>
              <a:t>Horsepower</a:t>
            </a:r>
            <a:endParaRPr sz="1400" b="1" i="0" u="none" strike="noStrike" cap="none">
              <a:solidFill>
                <a:schemeClr val="lt1"/>
              </a:solidFill>
              <a:highlight>
                <a:srgbClr val="B61249"/>
              </a:highlight>
              <a:latin typeface="Trebuchet MS"/>
              <a:ea typeface="Trebuchet MS"/>
              <a:cs typeface="Trebuchet MS"/>
              <a:sym typeface="Trebuchet MS"/>
            </a:endParaRPr>
          </a:p>
        </p:txBody>
      </p:sp>
      <p:sp>
        <p:nvSpPr>
          <p:cNvPr id="325" name="Google Shape;325;p19"/>
          <p:cNvSpPr txBox="1"/>
          <p:nvPr/>
        </p:nvSpPr>
        <p:spPr>
          <a:xfrm>
            <a:off x="4948625" y="1003875"/>
            <a:ext cx="1855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highlight>
                  <a:srgbClr val="B61249"/>
                </a:highlight>
                <a:latin typeface="Trebuchet MS"/>
                <a:ea typeface="Trebuchet MS"/>
                <a:cs typeface="Trebuchet MS"/>
                <a:sym typeface="Trebuchet MS"/>
              </a:rPr>
              <a:t>Manufacture Year</a:t>
            </a:r>
            <a:endParaRPr sz="1400" b="1" i="0" u="none" strike="noStrike" cap="none">
              <a:solidFill>
                <a:schemeClr val="lt1"/>
              </a:solidFill>
              <a:highlight>
                <a:srgbClr val="B61249"/>
              </a:highlight>
              <a:latin typeface="Trebuchet MS"/>
              <a:ea typeface="Trebuchet MS"/>
              <a:cs typeface="Trebuchet MS"/>
              <a:sym typeface="Trebuchet MS"/>
            </a:endParaRPr>
          </a:p>
        </p:txBody>
      </p:sp>
      <p:sp>
        <p:nvSpPr>
          <p:cNvPr id="326" name="Google Shape;326;p19"/>
          <p:cNvSpPr txBox="1"/>
          <p:nvPr/>
        </p:nvSpPr>
        <p:spPr>
          <a:xfrm>
            <a:off x="9055975" y="1003875"/>
            <a:ext cx="1855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highlight>
                  <a:srgbClr val="B61249"/>
                </a:highlight>
                <a:latin typeface="Trebuchet MS"/>
                <a:ea typeface="Trebuchet MS"/>
                <a:cs typeface="Trebuchet MS"/>
                <a:sym typeface="Trebuchet MS"/>
              </a:rPr>
              <a:t>Mileage</a:t>
            </a:r>
            <a:endParaRPr sz="1400" b="1" i="0" u="none" strike="noStrike" cap="none">
              <a:solidFill>
                <a:schemeClr val="lt1"/>
              </a:solidFill>
              <a:highlight>
                <a:srgbClr val="B61249"/>
              </a:highlight>
              <a:latin typeface="Trebuchet MS"/>
              <a:ea typeface="Trebuchet MS"/>
              <a:cs typeface="Trebuchet MS"/>
              <a:sym typeface="Trebuchet MS"/>
            </a:endParaRPr>
          </a:p>
        </p:txBody>
      </p:sp>
      <p:sp>
        <p:nvSpPr>
          <p:cNvPr id="327" name="Google Shape;327;p19"/>
          <p:cNvSpPr txBox="1"/>
          <p:nvPr/>
        </p:nvSpPr>
        <p:spPr>
          <a:xfrm>
            <a:off x="1109150" y="1003875"/>
            <a:ext cx="1855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highlight>
                  <a:srgbClr val="B61249"/>
                </a:highlight>
                <a:latin typeface="Trebuchet MS"/>
                <a:ea typeface="Trebuchet MS"/>
                <a:cs typeface="Trebuchet MS"/>
                <a:sym typeface="Trebuchet MS"/>
              </a:rPr>
              <a:t>Displacement</a:t>
            </a:r>
            <a:endParaRPr sz="1400" b="1" i="0" u="none" strike="noStrike" cap="none">
              <a:solidFill>
                <a:schemeClr val="lt1"/>
              </a:solidFill>
              <a:highlight>
                <a:srgbClr val="B61249"/>
              </a:highlight>
              <a:latin typeface="Trebuchet MS"/>
              <a:ea typeface="Trebuchet MS"/>
              <a:cs typeface="Trebuchet MS"/>
              <a:sym typeface="Trebuchet MS"/>
            </a:endParaRPr>
          </a:p>
        </p:txBody>
      </p:sp>
      <p:sp>
        <p:nvSpPr>
          <p:cNvPr id="328" name="Google Shape;328;p19"/>
          <p:cNvSpPr txBox="1"/>
          <p:nvPr/>
        </p:nvSpPr>
        <p:spPr>
          <a:xfrm>
            <a:off x="6502225" y="3756925"/>
            <a:ext cx="1855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highlight>
                  <a:srgbClr val="B61249"/>
                </a:highlight>
                <a:latin typeface="Trebuchet MS"/>
                <a:ea typeface="Trebuchet MS"/>
                <a:cs typeface="Trebuchet MS"/>
                <a:sym typeface="Trebuchet MS"/>
              </a:rPr>
              <a:t>Price</a:t>
            </a:r>
            <a:endParaRPr sz="1400" b="1" i="0" u="none" strike="noStrike" cap="none">
              <a:solidFill>
                <a:schemeClr val="lt1"/>
              </a:solidFill>
              <a:highlight>
                <a:srgbClr val="B61249"/>
              </a:highlight>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0"/>
          <p:cNvSpPr txBox="1"/>
          <p:nvPr/>
        </p:nvSpPr>
        <p:spPr>
          <a:xfrm>
            <a:off x="1427450" y="434475"/>
            <a:ext cx="8999100" cy="569400"/>
          </a:xfrm>
          <a:prstGeom prst="rect">
            <a:avLst/>
          </a:prstGeom>
          <a:solidFill>
            <a:srgbClr val="C4134E"/>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Trebuchet MS"/>
                <a:ea typeface="Trebuchet MS"/>
                <a:cs typeface="Trebuchet MS"/>
                <a:sym typeface="Trebuchet MS"/>
              </a:rPr>
              <a:t>5 Number Summary</a:t>
            </a:r>
            <a:endParaRPr sz="2500" b="0" i="0" u="none" strike="noStrike" cap="none">
              <a:solidFill>
                <a:schemeClr val="lt1"/>
              </a:solidFill>
              <a:latin typeface="Trebuchet MS"/>
              <a:ea typeface="Trebuchet MS"/>
              <a:cs typeface="Trebuchet MS"/>
              <a:sym typeface="Trebuchet MS"/>
            </a:endParaRPr>
          </a:p>
        </p:txBody>
      </p:sp>
      <p:graphicFrame>
        <p:nvGraphicFramePr>
          <p:cNvPr id="334" name="Google Shape;334;p20"/>
          <p:cNvGraphicFramePr/>
          <p:nvPr/>
        </p:nvGraphicFramePr>
        <p:xfrm>
          <a:off x="2372325" y="2240375"/>
          <a:ext cx="3000000" cy="3000000"/>
        </p:xfrm>
        <a:graphic>
          <a:graphicData uri="http://schemas.openxmlformats.org/drawingml/2006/table">
            <a:tbl>
              <a:tblPr>
                <a:noFill/>
                <a:tableStyleId>{3BD5BD6C-BAA5-4B9B-A99F-69EF74A2FECC}</a:tableStyleId>
              </a:tblPr>
              <a:tblGrid>
                <a:gridCol w="1363800">
                  <a:extLst>
                    <a:ext uri="{9D8B030D-6E8A-4147-A177-3AD203B41FA5}">
                      <a16:colId xmlns:a16="http://schemas.microsoft.com/office/drawing/2014/main" val="20000"/>
                    </a:ext>
                  </a:extLst>
                </a:gridCol>
                <a:gridCol w="1363800">
                  <a:extLst>
                    <a:ext uri="{9D8B030D-6E8A-4147-A177-3AD203B41FA5}">
                      <a16:colId xmlns:a16="http://schemas.microsoft.com/office/drawing/2014/main" val="20001"/>
                    </a:ext>
                  </a:extLst>
                </a:gridCol>
              </a:tblGrid>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0"/>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Median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1"/>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Mean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7.97</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2"/>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Max</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15</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3"/>
                  </a:ext>
                </a:extLst>
              </a:tr>
            </a:tbl>
          </a:graphicData>
        </a:graphic>
      </p:graphicFrame>
      <p:graphicFrame>
        <p:nvGraphicFramePr>
          <p:cNvPr id="335" name="Google Shape;335;p20"/>
          <p:cNvGraphicFramePr/>
          <p:nvPr/>
        </p:nvGraphicFramePr>
        <p:xfrm>
          <a:off x="6236350" y="2240375"/>
          <a:ext cx="3000000" cy="3000000"/>
        </p:xfrm>
        <a:graphic>
          <a:graphicData uri="http://schemas.openxmlformats.org/drawingml/2006/table">
            <a:tbl>
              <a:tblPr>
                <a:noFill/>
                <a:tableStyleId>{3BD5BD6C-BAA5-4B9B-A99F-69EF74A2FECC}</a:tableStyleId>
              </a:tblPr>
              <a:tblGrid>
                <a:gridCol w="1363800">
                  <a:extLst>
                    <a:ext uri="{9D8B030D-6E8A-4147-A177-3AD203B41FA5}">
                      <a16:colId xmlns:a16="http://schemas.microsoft.com/office/drawing/2014/main" val="20000"/>
                    </a:ext>
                  </a:extLst>
                </a:gridCol>
                <a:gridCol w="1363800">
                  <a:extLst>
                    <a:ext uri="{9D8B030D-6E8A-4147-A177-3AD203B41FA5}">
                      <a16:colId xmlns:a16="http://schemas.microsoft.com/office/drawing/2014/main" val="20001"/>
                    </a:ext>
                  </a:extLst>
                </a:gridCol>
              </a:tblGrid>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Min</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0"/>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Mode</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1"/>
                  </a:ext>
                </a:extLst>
              </a:tr>
              <a:tr h="385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Max</a:t>
                      </a: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74</a:t>
                      </a:r>
                      <a:endParaRPr sz="1400" u="none" strike="noStrike" cap="none"/>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sp>
        <p:nvSpPr>
          <p:cNvPr id="336" name="Google Shape;336;p20"/>
          <p:cNvSpPr txBox="1"/>
          <p:nvPr/>
        </p:nvSpPr>
        <p:spPr>
          <a:xfrm>
            <a:off x="2808375" y="1762175"/>
            <a:ext cx="1855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highlight>
                  <a:srgbClr val="B61249"/>
                </a:highlight>
                <a:latin typeface="Trebuchet MS"/>
                <a:ea typeface="Trebuchet MS"/>
                <a:cs typeface="Trebuchet MS"/>
                <a:sym typeface="Trebuchet MS"/>
              </a:rPr>
              <a:t>Door</a:t>
            </a:r>
            <a:endParaRPr sz="1400" b="1" i="0" u="none" strike="noStrike" cap="none">
              <a:solidFill>
                <a:schemeClr val="lt1"/>
              </a:solidFill>
              <a:highlight>
                <a:srgbClr val="B61249"/>
              </a:highlight>
              <a:latin typeface="Trebuchet MS"/>
              <a:ea typeface="Trebuchet MS"/>
              <a:cs typeface="Trebuchet MS"/>
              <a:sym typeface="Trebuchet MS"/>
            </a:endParaRPr>
          </a:p>
        </p:txBody>
      </p:sp>
      <p:sp>
        <p:nvSpPr>
          <p:cNvPr id="337" name="Google Shape;337;p20"/>
          <p:cNvSpPr txBox="1"/>
          <p:nvPr/>
        </p:nvSpPr>
        <p:spPr>
          <a:xfrm>
            <a:off x="6672400" y="1762175"/>
            <a:ext cx="1855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highlight>
                  <a:srgbClr val="B61249"/>
                </a:highlight>
                <a:latin typeface="Trebuchet MS"/>
                <a:ea typeface="Trebuchet MS"/>
                <a:cs typeface="Trebuchet MS"/>
                <a:sym typeface="Trebuchet MS"/>
              </a:rPr>
              <a:t>Seat Count</a:t>
            </a:r>
            <a:endParaRPr sz="1400" b="1" i="0" u="none" strike="noStrike" cap="none">
              <a:solidFill>
                <a:schemeClr val="lt1"/>
              </a:solidFill>
              <a:highlight>
                <a:srgbClr val="B61249"/>
              </a:highlight>
              <a:latin typeface="Trebuchet MS"/>
              <a:ea typeface="Trebuchet MS"/>
              <a:cs typeface="Trebuchet MS"/>
              <a:sym typeface="Trebuchet MS"/>
            </a:endParaRPr>
          </a:p>
        </p:txBody>
      </p:sp>
      <p:sp>
        <p:nvSpPr>
          <p:cNvPr id="338" name="Google Shape;338;p20"/>
          <p:cNvSpPr txBox="1"/>
          <p:nvPr/>
        </p:nvSpPr>
        <p:spPr>
          <a:xfrm>
            <a:off x="1003000" y="5077675"/>
            <a:ext cx="67077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Many None values changed to NA, statistical summary provided but it would be better to clean the data before running these statistics.  Able to change to numeric for statistical analysis and found the results above.</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21"/>
          <p:cNvPicPr preferRelativeResize="0"/>
          <p:nvPr/>
        </p:nvPicPr>
        <p:blipFill rotWithShape="1">
          <a:blip r:embed="rId3">
            <a:alphaModFix/>
          </a:blip>
          <a:srcRect/>
          <a:stretch/>
        </p:blipFill>
        <p:spPr>
          <a:xfrm>
            <a:off x="928688" y="2376488"/>
            <a:ext cx="10334625" cy="2105025"/>
          </a:xfrm>
          <a:prstGeom prst="rect">
            <a:avLst/>
          </a:prstGeom>
          <a:noFill/>
          <a:ln>
            <a:noFill/>
          </a:ln>
        </p:spPr>
      </p:pic>
      <p:sp>
        <p:nvSpPr>
          <p:cNvPr id="344" name="Google Shape;344;p21"/>
          <p:cNvSpPr txBox="1"/>
          <p:nvPr/>
        </p:nvSpPr>
        <p:spPr>
          <a:xfrm>
            <a:off x="1427450" y="434475"/>
            <a:ext cx="8999100" cy="569400"/>
          </a:xfrm>
          <a:prstGeom prst="rect">
            <a:avLst/>
          </a:prstGeom>
          <a:solidFill>
            <a:srgbClr val="C4134E"/>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Trebuchet MS"/>
                <a:ea typeface="Trebuchet MS"/>
                <a:cs typeface="Trebuchet MS"/>
                <a:sym typeface="Trebuchet MS"/>
              </a:rPr>
              <a:t>Outliers with Boxplots</a:t>
            </a:r>
            <a:endParaRPr sz="2500" b="0"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2"/>
          <p:cNvSpPr txBox="1"/>
          <p:nvPr/>
        </p:nvSpPr>
        <p:spPr>
          <a:xfrm>
            <a:off x="1427450" y="434475"/>
            <a:ext cx="8999100" cy="569400"/>
          </a:xfrm>
          <a:prstGeom prst="rect">
            <a:avLst/>
          </a:prstGeom>
          <a:solidFill>
            <a:srgbClr val="C4134E"/>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Trebuchet MS"/>
                <a:ea typeface="Trebuchet MS"/>
                <a:cs typeface="Trebuchet MS"/>
                <a:sym typeface="Trebuchet MS"/>
              </a:rPr>
              <a:t>Density/Distribution</a:t>
            </a:r>
            <a:endParaRPr sz="2500" b="0" i="0" u="none" strike="noStrike" cap="none">
              <a:solidFill>
                <a:schemeClr val="lt1"/>
              </a:solidFill>
              <a:latin typeface="Trebuchet MS"/>
              <a:ea typeface="Trebuchet MS"/>
              <a:cs typeface="Trebuchet MS"/>
              <a:sym typeface="Trebuchet MS"/>
            </a:endParaRPr>
          </a:p>
        </p:txBody>
      </p:sp>
      <p:pic>
        <p:nvPicPr>
          <p:cNvPr id="350" name="Google Shape;350;p22"/>
          <p:cNvPicPr preferRelativeResize="0"/>
          <p:nvPr/>
        </p:nvPicPr>
        <p:blipFill rotWithShape="1">
          <a:blip r:embed="rId3">
            <a:alphaModFix/>
          </a:blip>
          <a:srcRect/>
          <a:stretch/>
        </p:blipFill>
        <p:spPr>
          <a:xfrm>
            <a:off x="819150" y="2347913"/>
            <a:ext cx="10553700" cy="2162175"/>
          </a:xfrm>
          <a:prstGeom prst="rect">
            <a:avLst/>
          </a:prstGeom>
          <a:noFill/>
          <a:ln>
            <a:noFill/>
          </a:ln>
        </p:spPr>
      </p:pic>
      <p:sp>
        <p:nvSpPr>
          <p:cNvPr id="351" name="Google Shape;351;p22"/>
          <p:cNvSpPr txBox="1"/>
          <p:nvPr/>
        </p:nvSpPr>
        <p:spPr>
          <a:xfrm>
            <a:off x="547250" y="4866975"/>
            <a:ext cx="8651100" cy="351000"/>
          </a:xfrm>
          <a:prstGeom prst="rect">
            <a:avLst/>
          </a:prstGeom>
          <a:noFill/>
          <a:ln>
            <a:noFill/>
          </a:ln>
        </p:spPr>
        <p:txBody>
          <a:bodyPr spcFirstLastPara="1" wrap="square" lIns="91425" tIns="91425" rIns="91425" bIns="91425" anchor="t" anchorCtr="0">
            <a:spAutoFit/>
          </a:bodyPr>
          <a:lstStyle/>
          <a:p>
            <a:pPr marL="228600" marR="0" lvl="0" indent="-50800" algn="l" rtl="0">
              <a:lnSpc>
                <a:spcPct val="90000"/>
              </a:lnSpc>
              <a:spcBef>
                <a:spcPts val="1000"/>
              </a:spcBef>
              <a:spcAft>
                <a:spcPts val="0"/>
              </a:spcAft>
              <a:buClr>
                <a:schemeClr val="dk1"/>
              </a:buClr>
              <a:buSzPts val="1200"/>
              <a:buFont typeface="Arial"/>
              <a:buNone/>
            </a:pPr>
            <a:endParaRPr sz="1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3"/>
          <p:cNvSpPr txBox="1"/>
          <p:nvPr/>
        </p:nvSpPr>
        <p:spPr>
          <a:xfrm>
            <a:off x="1715911" y="1501422"/>
            <a:ext cx="8523111" cy="38164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0" b="0" i="0" u="none" strike="noStrike" cap="none">
                <a:solidFill>
                  <a:srgbClr val="000000"/>
                </a:solidFill>
                <a:latin typeface="Arial"/>
                <a:ea typeface="Arial"/>
                <a:cs typeface="Arial"/>
                <a:sym typeface="Arial"/>
              </a:rPr>
              <a:t>Secondary Car Market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Presentation 3 </a:t>
            </a:r>
            <a:endParaRPr/>
          </a:p>
          <a:p>
            <a:pPr marL="0" marR="0" lvl="0" indent="0" algn="ctr"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Hanna Khan</a:t>
            </a:r>
            <a:endParaRPr/>
          </a:p>
          <a:p>
            <a:pPr marL="0" marR="0" lvl="0" indent="0" algn="ctr"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Lisa Xu</a:t>
            </a:r>
            <a:endParaRPr/>
          </a:p>
          <a:p>
            <a:pPr marL="0" marR="0" lvl="0" indent="0" algn="ctr"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Salma Malik</a:t>
            </a:r>
            <a:endParaRPr/>
          </a:p>
          <a:p>
            <a:pPr marL="0" marR="0" lvl="0" indent="0" algn="ctr"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Abbas Sheikh</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Data Transformations and Selected ML 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fb7a7c8b57_0_75"/>
          <p:cNvSpPr txBox="1"/>
          <p:nvPr/>
        </p:nvSpPr>
        <p:spPr>
          <a:xfrm>
            <a:off x="1420100" y="762000"/>
            <a:ext cx="6961800" cy="486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Trebuchet MS"/>
                <a:ea typeface="Trebuchet MS"/>
                <a:cs typeface="Trebuchet MS"/>
                <a:sym typeface="Trebuchet MS"/>
              </a:rPr>
              <a:t>Solutions to implement resolve problems</a:t>
            </a:r>
            <a:endParaRPr sz="1900">
              <a:latin typeface="Trebuchet MS"/>
              <a:ea typeface="Trebuchet MS"/>
              <a:cs typeface="Trebuchet MS"/>
              <a:sym typeface="Trebuchet MS"/>
            </a:endParaRPr>
          </a:p>
          <a:p>
            <a:pPr marL="0" lvl="0" indent="0" algn="l" rtl="0">
              <a:spcBef>
                <a:spcPts val="0"/>
              </a:spcBef>
              <a:spcAft>
                <a:spcPts val="0"/>
              </a:spcAft>
              <a:buNone/>
            </a:pPr>
            <a:endParaRPr sz="1900">
              <a:latin typeface="Trebuchet MS"/>
              <a:ea typeface="Trebuchet MS"/>
              <a:cs typeface="Trebuchet MS"/>
              <a:sym typeface="Trebuchet MS"/>
            </a:endParaRPr>
          </a:p>
          <a:p>
            <a:pPr marL="0" lvl="0" indent="0" algn="l" rtl="0">
              <a:spcBef>
                <a:spcPts val="0"/>
              </a:spcBef>
              <a:spcAft>
                <a:spcPts val="0"/>
              </a:spcAft>
              <a:buNone/>
            </a:pPr>
            <a:r>
              <a:rPr lang="en-US" sz="1900">
                <a:latin typeface="Trebuchet MS"/>
                <a:ea typeface="Trebuchet MS"/>
                <a:cs typeface="Trebuchet MS"/>
                <a:sym typeface="Trebuchet MS"/>
              </a:rPr>
              <a:t>reduce cardinality/dimensionality</a:t>
            </a:r>
            <a:endParaRPr sz="1900">
              <a:latin typeface="Trebuchet MS"/>
              <a:ea typeface="Trebuchet MS"/>
              <a:cs typeface="Trebuchet MS"/>
              <a:sym typeface="Trebuchet MS"/>
            </a:endParaRPr>
          </a:p>
          <a:p>
            <a:pPr marL="0" lvl="0" indent="0" algn="l" rtl="0">
              <a:spcBef>
                <a:spcPts val="0"/>
              </a:spcBef>
              <a:spcAft>
                <a:spcPts val="0"/>
              </a:spcAft>
              <a:buNone/>
            </a:pPr>
            <a:endParaRPr sz="1900">
              <a:latin typeface="Trebuchet MS"/>
              <a:ea typeface="Trebuchet MS"/>
              <a:cs typeface="Trebuchet MS"/>
              <a:sym typeface="Trebuchet MS"/>
            </a:endParaRPr>
          </a:p>
          <a:p>
            <a:pPr marL="0" lvl="0" indent="0" algn="l" rtl="0">
              <a:spcBef>
                <a:spcPts val="0"/>
              </a:spcBef>
              <a:spcAft>
                <a:spcPts val="0"/>
              </a:spcAft>
              <a:buNone/>
            </a:pPr>
            <a:r>
              <a:rPr lang="en-US" sz="1900">
                <a:latin typeface="Trebuchet MS"/>
                <a:ea typeface="Trebuchet MS"/>
                <a:cs typeface="Trebuchet MS"/>
                <a:sym typeface="Trebuchet MS"/>
              </a:rPr>
              <a:t>fix skewness</a:t>
            </a:r>
            <a:endParaRPr sz="1900">
              <a:latin typeface="Trebuchet MS"/>
              <a:ea typeface="Trebuchet MS"/>
              <a:cs typeface="Trebuchet MS"/>
              <a:sym typeface="Trebuchet MS"/>
            </a:endParaRPr>
          </a:p>
          <a:p>
            <a:pPr marL="0" lvl="0" indent="0" algn="l" rtl="0">
              <a:spcBef>
                <a:spcPts val="0"/>
              </a:spcBef>
              <a:spcAft>
                <a:spcPts val="0"/>
              </a:spcAft>
              <a:buNone/>
            </a:pPr>
            <a:endParaRPr sz="1900">
              <a:latin typeface="Trebuchet MS"/>
              <a:ea typeface="Trebuchet MS"/>
              <a:cs typeface="Trebuchet MS"/>
              <a:sym typeface="Trebuchet MS"/>
            </a:endParaRPr>
          </a:p>
          <a:p>
            <a:pPr marL="0" lvl="0" indent="0" algn="l" rtl="0">
              <a:spcBef>
                <a:spcPts val="0"/>
              </a:spcBef>
              <a:spcAft>
                <a:spcPts val="0"/>
              </a:spcAft>
              <a:buNone/>
            </a:pPr>
            <a:r>
              <a:rPr lang="en-US" sz="1900">
                <a:latin typeface="Trebuchet MS"/>
                <a:ea typeface="Trebuchet MS"/>
                <a:cs typeface="Trebuchet MS"/>
                <a:sym typeface="Trebuchet MS"/>
              </a:rPr>
              <a:t>deal with missing values</a:t>
            </a:r>
            <a:endParaRPr sz="1900">
              <a:latin typeface="Trebuchet MS"/>
              <a:ea typeface="Trebuchet MS"/>
              <a:cs typeface="Trebuchet MS"/>
              <a:sym typeface="Trebuchet MS"/>
            </a:endParaRPr>
          </a:p>
          <a:p>
            <a:pPr marL="0" lvl="0" indent="0" algn="l" rtl="0">
              <a:spcBef>
                <a:spcPts val="0"/>
              </a:spcBef>
              <a:spcAft>
                <a:spcPts val="0"/>
              </a:spcAft>
              <a:buNone/>
            </a:pPr>
            <a:endParaRPr sz="1900">
              <a:latin typeface="Trebuchet MS"/>
              <a:ea typeface="Trebuchet MS"/>
              <a:cs typeface="Trebuchet MS"/>
              <a:sym typeface="Trebuchet MS"/>
            </a:endParaRPr>
          </a:p>
          <a:p>
            <a:pPr marL="0" lvl="0" indent="0" algn="l" rtl="0">
              <a:spcBef>
                <a:spcPts val="0"/>
              </a:spcBef>
              <a:spcAft>
                <a:spcPts val="0"/>
              </a:spcAft>
              <a:buNone/>
            </a:pPr>
            <a:r>
              <a:rPr lang="en-US" sz="1900">
                <a:latin typeface="Trebuchet MS"/>
                <a:ea typeface="Trebuchet MS"/>
                <a:cs typeface="Trebuchet MS"/>
                <a:sym typeface="Trebuchet MS"/>
              </a:rPr>
              <a:t>take care of outliers</a:t>
            </a:r>
            <a:endParaRPr sz="1900">
              <a:latin typeface="Trebuchet MS"/>
              <a:ea typeface="Trebuchet MS"/>
              <a:cs typeface="Trebuchet MS"/>
              <a:sym typeface="Trebuchet MS"/>
            </a:endParaRPr>
          </a:p>
          <a:p>
            <a:pPr marL="0" lvl="0" indent="0" algn="l" rtl="0">
              <a:spcBef>
                <a:spcPts val="0"/>
              </a:spcBef>
              <a:spcAft>
                <a:spcPts val="0"/>
              </a:spcAft>
              <a:buNone/>
            </a:pPr>
            <a:endParaRPr sz="1900">
              <a:latin typeface="Trebuchet MS"/>
              <a:ea typeface="Trebuchet MS"/>
              <a:cs typeface="Trebuchet MS"/>
              <a:sym typeface="Trebuchet MS"/>
            </a:endParaRPr>
          </a:p>
          <a:p>
            <a:pPr marL="0" lvl="0" indent="0" algn="l" rtl="0">
              <a:spcBef>
                <a:spcPts val="0"/>
              </a:spcBef>
              <a:spcAft>
                <a:spcPts val="0"/>
              </a:spcAft>
              <a:buNone/>
            </a:pPr>
            <a:endParaRPr sz="1900">
              <a:latin typeface="Trebuchet MS"/>
              <a:ea typeface="Trebuchet MS"/>
              <a:cs typeface="Trebuchet MS"/>
              <a:sym typeface="Trebuchet MS"/>
            </a:endParaRPr>
          </a:p>
          <a:p>
            <a:pPr marL="0" lvl="0" indent="0" algn="l" rtl="0">
              <a:spcBef>
                <a:spcPts val="0"/>
              </a:spcBef>
              <a:spcAft>
                <a:spcPts val="0"/>
              </a:spcAft>
              <a:buNone/>
            </a:pPr>
            <a:r>
              <a:rPr lang="en-US" sz="1900">
                <a:latin typeface="Trebuchet MS"/>
                <a:ea typeface="Trebuchet MS"/>
                <a:cs typeface="Trebuchet MS"/>
                <a:sym typeface="Trebuchet MS"/>
              </a:rPr>
              <a:t>What modeling techniques? Why did we chose these?</a:t>
            </a:r>
            <a:endParaRPr sz="1900">
              <a:latin typeface="Trebuchet MS"/>
              <a:ea typeface="Trebuchet MS"/>
              <a:cs typeface="Trebuchet MS"/>
              <a:sym typeface="Trebuchet MS"/>
            </a:endParaRPr>
          </a:p>
          <a:p>
            <a:pPr marL="0" lvl="0" indent="0" algn="l" rtl="0">
              <a:spcBef>
                <a:spcPts val="0"/>
              </a:spcBef>
              <a:spcAft>
                <a:spcPts val="0"/>
              </a:spcAft>
              <a:buNone/>
            </a:pPr>
            <a:endParaRPr sz="1900">
              <a:latin typeface="Trebuchet MS"/>
              <a:ea typeface="Trebuchet MS"/>
              <a:cs typeface="Trebuchet MS"/>
              <a:sym typeface="Trebuchet MS"/>
            </a:endParaRPr>
          </a:p>
          <a:p>
            <a:pPr marL="0" lvl="0" indent="0" algn="l" rtl="0">
              <a:spcBef>
                <a:spcPts val="0"/>
              </a:spcBef>
              <a:spcAft>
                <a:spcPts val="0"/>
              </a:spcAft>
              <a:buNone/>
            </a:pPr>
            <a:r>
              <a:rPr lang="en-US" sz="1900">
                <a:latin typeface="Trebuchet MS"/>
                <a:ea typeface="Trebuchet MS"/>
                <a:cs typeface="Trebuchet MS"/>
                <a:sym typeface="Trebuchet MS"/>
              </a:rPr>
              <a:t>how did we get data ready for modeling?</a:t>
            </a:r>
            <a:endParaRPr sz="1900">
              <a:latin typeface="Trebuchet MS"/>
              <a:ea typeface="Trebuchet MS"/>
              <a:cs typeface="Trebuchet MS"/>
              <a:sym typeface="Trebuchet MS"/>
            </a:endParaRPr>
          </a:p>
          <a:p>
            <a:pPr marL="0" lvl="0" indent="0" algn="l" rtl="0">
              <a:spcBef>
                <a:spcPts val="0"/>
              </a:spcBef>
              <a:spcAft>
                <a:spcPts val="0"/>
              </a:spcAft>
              <a:buNone/>
            </a:pPr>
            <a:endParaRPr sz="1900">
              <a:latin typeface="Trebuchet MS"/>
              <a:ea typeface="Trebuchet MS"/>
              <a:cs typeface="Trebuchet MS"/>
              <a:sym typeface="Trebuchet MS"/>
            </a:endParaRPr>
          </a:p>
          <a:p>
            <a:pPr marL="0" lvl="0" indent="0" algn="l" rtl="0">
              <a:spcBef>
                <a:spcPts val="0"/>
              </a:spcBef>
              <a:spcAft>
                <a:spcPts val="0"/>
              </a:spcAft>
              <a:buNone/>
            </a:pPr>
            <a:r>
              <a:rPr lang="en-US" sz="1900">
                <a:latin typeface="Trebuchet MS"/>
                <a:ea typeface="Trebuchet MS"/>
                <a:cs typeface="Trebuchet MS"/>
                <a:sym typeface="Trebuchet MS"/>
              </a:rPr>
              <a:t>in appendix include codes or graphs we want to share</a:t>
            </a:r>
            <a:endParaRPr sz="1900">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grpSp>
        <p:nvGrpSpPr>
          <p:cNvPr id="366" name="Google Shape;366;p24"/>
          <p:cNvGrpSpPr/>
          <p:nvPr/>
        </p:nvGrpSpPr>
        <p:grpSpPr>
          <a:xfrm>
            <a:off x="838200" y="1825345"/>
            <a:ext cx="9220199" cy="4351337"/>
            <a:chOff x="0" y="0"/>
            <a:chExt cx="9220199" cy="4351337"/>
          </a:xfrm>
        </p:grpSpPr>
        <p:sp>
          <p:nvSpPr>
            <p:cNvPr id="367" name="Google Shape;367;p24"/>
            <p:cNvSpPr/>
            <p:nvPr/>
          </p:nvSpPr>
          <p:spPr>
            <a:xfrm>
              <a:off x="0" y="0"/>
              <a:ext cx="7837170" cy="1305401"/>
            </a:xfrm>
            <a:prstGeom prst="roundRect">
              <a:avLst>
                <a:gd name="adj" fmla="val 10000"/>
              </a:avLst>
            </a:prstGeom>
            <a:solidFill>
              <a:srgbClr val="528CB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txBox="1"/>
            <p:nvPr/>
          </p:nvSpPr>
          <p:spPr>
            <a:xfrm>
              <a:off x="38234" y="38234"/>
              <a:ext cx="6428539" cy="1228933"/>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a:solidFill>
                    <a:schemeClr val="lt1"/>
                  </a:solidFill>
                </a:rPr>
                <a:t>Model and Maker</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Model Nominal variable, high level of cardinality, Maker can be encoded into dummy (binary), equal numbers of each maker in the set</a:t>
              </a:r>
              <a:endParaRPr sz="2000" b="0" i="0" u="none" strike="noStrike" cap="none">
                <a:solidFill>
                  <a:schemeClr val="lt1"/>
                </a:solidFill>
                <a:latin typeface="Arial"/>
                <a:ea typeface="Arial"/>
                <a:cs typeface="Arial"/>
                <a:sym typeface="Arial"/>
              </a:endParaRPr>
            </a:p>
          </p:txBody>
        </p:sp>
        <p:sp>
          <p:nvSpPr>
            <p:cNvPr id="369" name="Google Shape;369;p24"/>
            <p:cNvSpPr/>
            <p:nvPr/>
          </p:nvSpPr>
          <p:spPr>
            <a:xfrm>
              <a:off x="691514" y="1522968"/>
              <a:ext cx="7837170" cy="1305401"/>
            </a:xfrm>
            <a:prstGeom prst="roundRect">
              <a:avLst>
                <a:gd name="adj" fmla="val 10000"/>
              </a:avLst>
            </a:prstGeom>
            <a:solidFill>
              <a:srgbClr val="79A3D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txBox="1"/>
            <p:nvPr/>
          </p:nvSpPr>
          <p:spPr>
            <a:xfrm>
              <a:off x="729750" y="1561205"/>
              <a:ext cx="72207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Problems and Solution</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Group by maker and aggregate by price for the, 103 level models category</a:t>
              </a:r>
              <a:endParaRPr/>
            </a:p>
          </p:txBody>
        </p:sp>
        <p:sp>
          <p:nvSpPr>
            <p:cNvPr id="371" name="Google Shape;371;p24"/>
            <p:cNvSpPr/>
            <p:nvPr/>
          </p:nvSpPr>
          <p:spPr>
            <a:xfrm>
              <a:off x="1383029" y="3045936"/>
              <a:ext cx="7837170" cy="1305401"/>
            </a:xfrm>
            <a:prstGeom prst="roundRect">
              <a:avLst>
                <a:gd name="adj" fmla="val 10000"/>
              </a:avLst>
            </a:prstGeom>
            <a:solidFill>
              <a:srgbClr val="A3BFE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txBox="1"/>
            <p:nvPr/>
          </p:nvSpPr>
          <p:spPr>
            <a:xfrm>
              <a:off x="1421278" y="3084180"/>
              <a:ext cx="76953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Result</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Simplified and less noisy data, this reduces dimensionality.</a:t>
              </a:r>
              <a:endParaRPr/>
            </a:p>
          </p:txBody>
        </p:sp>
        <p:sp>
          <p:nvSpPr>
            <p:cNvPr id="373" name="Google Shape;373;p24"/>
            <p:cNvSpPr/>
            <p:nvPr/>
          </p:nvSpPr>
          <p:spPr>
            <a:xfrm>
              <a:off x="6988659" y="989929"/>
              <a:ext cx="848510" cy="848510"/>
            </a:xfrm>
            <a:prstGeom prst="downArrow">
              <a:avLst>
                <a:gd name="adj1" fmla="val 55000"/>
                <a:gd name="adj2" fmla="val 45000"/>
              </a:avLst>
            </a:prstGeom>
            <a:solidFill>
              <a:srgbClr val="CFDEEF">
                <a:alpha val="89803"/>
              </a:srgbClr>
            </a:solidFill>
            <a:ln w="25400" cap="flat" cmpd="sng">
              <a:solidFill>
                <a:srgbClr val="CFDEE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txBox="1"/>
            <p:nvPr/>
          </p:nvSpPr>
          <p:spPr>
            <a:xfrm>
              <a:off x="7179574" y="989929"/>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75" name="Google Shape;375;p24"/>
            <p:cNvSpPr/>
            <p:nvPr/>
          </p:nvSpPr>
          <p:spPr>
            <a:xfrm>
              <a:off x="7680174" y="2504195"/>
              <a:ext cx="848510" cy="848510"/>
            </a:xfrm>
            <a:prstGeom prst="downArrow">
              <a:avLst>
                <a:gd name="adj1" fmla="val 55000"/>
                <a:gd name="adj2" fmla="val 45000"/>
              </a:avLst>
            </a:prstGeom>
            <a:solidFill>
              <a:srgbClr val="CFDEEF">
                <a:alpha val="89803"/>
              </a:srgbClr>
            </a:solidFill>
            <a:ln w="25400" cap="flat" cmpd="sng">
              <a:solidFill>
                <a:srgbClr val="CFDEE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txBox="1"/>
            <p:nvPr/>
          </p:nvSpPr>
          <p:spPr>
            <a:xfrm>
              <a:off x="7871089" y="2504195"/>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377" name="Google Shape;377;p24"/>
          <p:cNvSpPr txBox="1">
            <a:spLocks noGrp="1"/>
          </p:cNvSpPr>
          <p:nvPr>
            <p:ph type="title"/>
          </p:nvPr>
        </p:nvSpPr>
        <p:spPr>
          <a:xfrm>
            <a:off x="676835" y="444787"/>
            <a:ext cx="10515600" cy="1029482"/>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latin typeface="Trebuchet MS"/>
                <a:ea typeface="Trebuchet MS"/>
                <a:cs typeface="Trebuchet MS"/>
                <a:sym typeface="Trebuchet MS"/>
              </a:rPr>
              <a:t>Data Transformations</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382" name="Google Shape;382;gfb7a7c8b57_0_15"/>
          <p:cNvGrpSpPr/>
          <p:nvPr/>
        </p:nvGrpSpPr>
        <p:grpSpPr>
          <a:xfrm>
            <a:off x="838200" y="1825345"/>
            <a:ext cx="9220229" cy="4351236"/>
            <a:chOff x="0" y="0"/>
            <a:chExt cx="9220229" cy="4351236"/>
          </a:xfrm>
        </p:grpSpPr>
        <p:sp>
          <p:nvSpPr>
            <p:cNvPr id="383" name="Google Shape;383;gfb7a7c8b57_0_15"/>
            <p:cNvSpPr/>
            <p:nvPr/>
          </p:nvSpPr>
          <p:spPr>
            <a:xfrm>
              <a:off x="0" y="0"/>
              <a:ext cx="7837200" cy="1305300"/>
            </a:xfrm>
            <a:prstGeom prst="roundRect">
              <a:avLst>
                <a:gd name="adj" fmla="val 10000"/>
              </a:avLst>
            </a:prstGeom>
            <a:solidFill>
              <a:srgbClr val="528CB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gfb7a7c8b57_0_15"/>
            <p:cNvSpPr txBox="1"/>
            <p:nvPr/>
          </p:nvSpPr>
          <p:spPr>
            <a:xfrm>
              <a:off x="38234" y="38234"/>
              <a:ext cx="64284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a:solidFill>
                    <a:schemeClr val="lt1"/>
                  </a:solidFill>
                </a:rPr>
                <a:t>Mileage</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b="0" i="0" u="none" strike="noStrike" cap="none">
                  <a:solidFill>
                    <a:schemeClr val="lt1"/>
                  </a:solidFill>
                  <a:latin typeface="Arial"/>
                  <a:ea typeface="Arial"/>
                  <a:cs typeface="Arial"/>
                  <a:sym typeface="Arial"/>
                </a:rPr>
                <a:t>Displacement had many outliers, they were removed using the IQR</a:t>
              </a:r>
              <a:endParaRPr sz="2000" b="0" i="0" u="none" strike="noStrike" cap="none">
                <a:solidFill>
                  <a:schemeClr val="lt1"/>
                </a:solidFill>
                <a:latin typeface="Arial"/>
                <a:ea typeface="Arial"/>
                <a:cs typeface="Arial"/>
                <a:sym typeface="Arial"/>
              </a:endParaRPr>
            </a:p>
          </p:txBody>
        </p:sp>
        <p:sp>
          <p:nvSpPr>
            <p:cNvPr id="385" name="Google Shape;385;gfb7a7c8b57_0_15"/>
            <p:cNvSpPr/>
            <p:nvPr/>
          </p:nvSpPr>
          <p:spPr>
            <a:xfrm>
              <a:off x="691514" y="1522968"/>
              <a:ext cx="7837200" cy="1305300"/>
            </a:xfrm>
            <a:prstGeom prst="roundRect">
              <a:avLst>
                <a:gd name="adj" fmla="val 10000"/>
              </a:avLst>
            </a:prstGeom>
            <a:solidFill>
              <a:srgbClr val="79A3D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gfb7a7c8b57_0_15"/>
            <p:cNvSpPr txBox="1"/>
            <p:nvPr/>
          </p:nvSpPr>
          <p:spPr>
            <a:xfrm>
              <a:off x="729748" y="1561202"/>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Problems and Solution</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Capping was considered however, we decided to just remove the outliers.</a:t>
              </a:r>
              <a:endParaRPr/>
            </a:p>
          </p:txBody>
        </p:sp>
        <p:sp>
          <p:nvSpPr>
            <p:cNvPr id="387" name="Google Shape;387;gfb7a7c8b57_0_15"/>
            <p:cNvSpPr/>
            <p:nvPr/>
          </p:nvSpPr>
          <p:spPr>
            <a:xfrm>
              <a:off x="1383029" y="3045936"/>
              <a:ext cx="7837200" cy="1305300"/>
            </a:xfrm>
            <a:prstGeom prst="roundRect">
              <a:avLst>
                <a:gd name="adj" fmla="val 10000"/>
              </a:avLst>
            </a:prstGeom>
            <a:solidFill>
              <a:srgbClr val="A3BFE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gfb7a7c8b57_0_15"/>
            <p:cNvSpPr txBox="1"/>
            <p:nvPr/>
          </p:nvSpPr>
          <p:spPr>
            <a:xfrm>
              <a:off x="1421263" y="3084170"/>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Result</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b="0" i="0" u="none" strike="noStrike" cap="none">
                  <a:solidFill>
                    <a:schemeClr val="lt1"/>
                  </a:solidFill>
                  <a:latin typeface="Arial"/>
                  <a:ea typeface="Arial"/>
                  <a:cs typeface="Arial"/>
                  <a:sym typeface="Arial"/>
                </a:rPr>
                <a:t>Now more normal distribution</a:t>
              </a:r>
              <a:endParaRPr/>
            </a:p>
          </p:txBody>
        </p:sp>
        <p:sp>
          <p:nvSpPr>
            <p:cNvPr id="389" name="Google Shape;389;gfb7a7c8b57_0_15"/>
            <p:cNvSpPr/>
            <p:nvPr/>
          </p:nvSpPr>
          <p:spPr>
            <a:xfrm>
              <a:off x="6988659" y="989929"/>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gfb7a7c8b57_0_15"/>
            <p:cNvSpPr txBox="1"/>
            <p:nvPr/>
          </p:nvSpPr>
          <p:spPr>
            <a:xfrm>
              <a:off x="7179574" y="989929"/>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91" name="Google Shape;391;gfb7a7c8b57_0_15"/>
            <p:cNvSpPr/>
            <p:nvPr/>
          </p:nvSpPr>
          <p:spPr>
            <a:xfrm>
              <a:off x="7680174" y="2504195"/>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gfb7a7c8b57_0_15"/>
            <p:cNvSpPr txBox="1"/>
            <p:nvPr/>
          </p:nvSpPr>
          <p:spPr>
            <a:xfrm>
              <a:off x="7871089" y="2504195"/>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393" name="Google Shape;393;gfb7a7c8b57_0_15"/>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latin typeface="Trebuchet MS"/>
                <a:ea typeface="Trebuchet MS"/>
                <a:cs typeface="Trebuchet MS"/>
                <a:sym typeface="Trebuchet MS"/>
              </a:rPr>
              <a:t>Data Transformations</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gfb7a7c8b57_0_0"/>
          <p:cNvGrpSpPr/>
          <p:nvPr/>
        </p:nvGrpSpPr>
        <p:grpSpPr>
          <a:xfrm>
            <a:off x="838198" y="1816075"/>
            <a:ext cx="9220231" cy="4360506"/>
            <a:chOff x="-2" y="-9270"/>
            <a:chExt cx="9220231" cy="4360506"/>
          </a:xfrm>
        </p:grpSpPr>
        <p:sp>
          <p:nvSpPr>
            <p:cNvPr id="399" name="Google Shape;399;gfb7a7c8b57_0_0"/>
            <p:cNvSpPr/>
            <p:nvPr/>
          </p:nvSpPr>
          <p:spPr>
            <a:xfrm>
              <a:off x="0" y="0"/>
              <a:ext cx="7837200" cy="1305300"/>
            </a:xfrm>
            <a:prstGeom prst="roundRect">
              <a:avLst>
                <a:gd name="adj" fmla="val 10000"/>
              </a:avLst>
            </a:prstGeom>
            <a:solidFill>
              <a:srgbClr val="528CB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gfb7a7c8b57_0_0"/>
            <p:cNvSpPr txBox="1"/>
            <p:nvPr/>
          </p:nvSpPr>
          <p:spPr>
            <a:xfrm>
              <a:off x="-2" y="-9270"/>
              <a:ext cx="75744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a:solidFill>
                    <a:schemeClr val="lt1"/>
                  </a:solidFill>
                </a:rPr>
                <a:t>Manufacture Year</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b="0" i="0" u="none" strike="noStrike" cap="none">
                  <a:solidFill>
                    <a:schemeClr val="lt1"/>
                  </a:solidFill>
                  <a:latin typeface="Arial"/>
                  <a:ea typeface="Arial"/>
                  <a:cs typeface="Arial"/>
                  <a:sym typeface="Arial"/>
                </a:rPr>
                <a:t>Displacement had many outliers, </a:t>
              </a:r>
              <a:endParaRPr sz="2000" b="0" i="0" u="none" strike="noStrike" cap="none">
                <a:solidFill>
                  <a:schemeClr val="lt1"/>
                </a:solidFill>
                <a:latin typeface="Arial"/>
                <a:ea typeface="Arial"/>
                <a:cs typeface="Arial"/>
                <a:sym typeface="Arial"/>
              </a:endParaRPr>
            </a:p>
          </p:txBody>
        </p:sp>
        <p:sp>
          <p:nvSpPr>
            <p:cNvPr id="401" name="Google Shape;401;gfb7a7c8b57_0_0"/>
            <p:cNvSpPr/>
            <p:nvPr/>
          </p:nvSpPr>
          <p:spPr>
            <a:xfrm>
              <a:off x="691514" y="1522968"/>
              <a:ext cx="7837200" cy="1305300"/>
            </a:xfrm>
            <a:prstGeom prst="roundRect">
              <a:avLst>
                <a:gd name="adj" fmla="val 10000"/>
              </a:avLst>
            </a:prstGeom>
            <a:solidFill>
              <a:srgbClr val="79A3D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gfb7a7c8b57_0_0"/>
            <p:cNvSpPr txBox="1"/>
            <p:nvPr/>
          </p:nvSpPr>
          <p:spPr>
            <a:xfrm>
              <a:off x="729750" y="1561205"/>
              <a:ext cx="7798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Problems and Solution</a:t>
              </a:r>
              <a:endParaRPr sz="2600" b="0" i="0" u="none" strike="noStrike" cap="none">
                <a:solidFill>
                  <a:schemeClr val="lt1"/>
                </a:solidFill>
                <a:latin typeface="Arial"/>
                <a:ea typeface="Arial"/>
                <a:cs typeface="Arial"/>
                <a:sym typeface="Arial"/>
              </a:endParaRPr>
            </a:p>
            <a:p>
              <a:pPr marL="228600" lvl="1" indent="-196850" algn="l" rtl="0">
                <a:lnSpc>
                  <a:spcPct val="90000"/>
                </a:lnSpc>
                <a:spcBef>
                  <a:spcPts val="910"/>
                </a:spcBef>
                <a:spcAft>
                  <a:spcPts val="0"/>
                </a:spcAft>
                <a:buClr>
                  <a:schemeClr val="dk1"/>
                </a:buClr>
                <a:buSzPts val="1500"/>
                <a:buChar char="•"/>
              </a:pPr>
              <a:r>
                <a:rPr lang="en-US" sz="1500">
                  <a:solidFill>
                    <a:schemeClr val="lt1"/>
                  </a:solidFill>
                </a:rPr>
                <a:t>Filtered using judgement from the business, cars realistically last 20 years so we are going back 20 years from 2017.</a:t>
              </a:r>
              <a:endParaRPr sz="2100">
                <a:solidFill>
                  <a:schemeClr val="lt1"/>
                </a:solidFill>
              </a:endParaRPr>
            </a:p>
            <a:p>
              <a:pPr marL="228600" marR="0" lvl="1" indent="-196850" algn="l" rtl="0">
                <a:lnSpc>
                  <a:spcPct val="90000"/>
                </a:lnSpc>
                <a:spcBef>
                  <a:spcPts val="910"/>
                </a:spcBef>
                <a:spcAft>
                  <a:spcPts val="0"/>
                </a:spcAft>
                <a:buClr>
                  <a:srgbClr val="000000"/>
                </a:buClr>
                <a:buSzPts val="1500"/>
                <a:buFont typeface="Arial"/>
                <a:buChar char="•"/>
              </a:pPr>
              <a:r>
                <a:rPr lang="en-US" sz="1500">
                  <a:solidFill>
                    <a:schemeClr val="lt1"/>
                  </a:solidFill>
                </a:rPr>
                <a:t>A</a:t>
              </a:r>
              <a:r>
                <a:rPr lang="en-US" sz="1500" b="0" i="0" u="none" strike="noStrike" cap="none">
                  <a:solidFill>
                    <a:schemeClr val="lt1"/>
                  </a:solidFill>
                  <a:latin typeface="Arial"/>
                  <a:ea typeface="Arial"/>
                  <a:cs typeface="Arial"/>
                  <a:sym typeface="Arial"/>
                </a:rPr>
                <a:t> new variable </a:t>
              </a:r>
              <a:r>
                <a:rPr lang="en-US" sz="1500">
                  <a:solidFill>
                    <a:schemeClr val="lt1"/>
                  </a:solidFill>
                </a:rPr>
                <a:t>car_life</a:t>
              </a:r>
              <a:r>
                <a:rPr lang="en-US" sz="1500" b="0" i="0" u="none" strike="noStrike" cap="none">
                  <a:solidFill>
                    <a:schemeClr val="lt1"/>
                  </a:solidFill>
                  <a:latin typeface="Arial"/>
                  <a:ea typeface="Arial"/>
                  <a:cs typeface="Arial"/>
                  <a:sym typeface="Arial"/>
                </a:rPr>
                <a:t> was created by sub</a:t>
              </a:r>
              <a:r>
                <a:rPr lang="en-US" sz="1500">
                  <a:solidFill>
                    <a:schemeClr val="lt1"/>
                  </a:solidFill>
                </a:rPr>
                <a:t>tracting the model year from the year 2017</a:t>
              </a:r>
              <a:endParaRPr sz="900"/>
            </a:p>
          </p:txBody>
        </p:sp>
        <p:sp>
          <p:nvSpPr>
            <p:cNvPr id="403" name="Google Shape;403;gfb7a7c8b57_0_0"/>
            <p:cNvSpPr/>
            <p:nvPr/>
          </p:nvSpPr>
          <p:spPr>
            <a:xfrm>
              <a:off x="1383029" y="3045936"/>
              <a:ext cx="7837200" cy="1305300"/>
            </a:xfrm>
            <a:prstGeom prst="roundRect">
              <a:avLst>
                <a:gd name="adj" fmla="val 10000"/>
              </a:avLst>
            </a:prstGeom>
            <a:solidFill>
              <a:srgbClr val="A3BFE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gfb7a7c8b57_0_0"/>
            <p:cNvSpPr txBox="1"/>
            <p:nvPr/>
          </p:nvSpPr>
          <p:spPr>
            <a:xfrm>
              <a:off x="1421263" y="3084170"/>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Result</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More easily understood and relevant data set</a:t>
              </a:r>
              <a:endParaRPr/>
            </a:p>
          </p:txBody>
        </p:sp>
        <p:sp>
          <p:nvSpPr>
            <p:cNvPr id="405" name="Google Shape;405;gfb7a7c8b57_0_0"/>
            <p:cNvSpPr/>
            <p:nvPr/>
          </p:nvSpPr>
          <p:spPr>
            <a:xfrm>
              <a:off x="6988659" y="989929"/>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gfb7a7c8b57_0_0"/>
            <p:cNvSpPr txBox="1"/>
            <p:nvPr/>
          </p:nvSpPr>
          <p:spPr>
            <a:xfrm>
              <a:off x="7179574" y="989929"/>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07" name="Google Shape;407;gfb7a7c8b57_0_0"/>
            <p:cNvSpPr/>
            <p:nvPr/>
          </p:nvSpPr>
          <p:spPr>
            <a:xfrm>
              <a:off x="7680174" y="2504195"/>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gfb7a7c8b57_0_0"/>
            <p:cNvSpPr txBox="1"/>
            <p:nvPr/>
          </p:nvSpPr>
          <p:spPr>
            <a:xfrm>
              <a:off x="7871089" y="2504195"/>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409" name="Google Shape;409;gfb7a7c8b57_0_0"/>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latin typeface="Trebuchet MS"/>
                <a:ea typeface="Trebuchet MS"/>
                <a:cs typeface="Trebuchet MS"/>
                <a:sym typeface="Trebuchet MS"/>
              </a:rPr>
              <a:t>Data Transformations</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586523" y="-1591022"/>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Trebuchet MS"/>
              <a:buNone/>
            </a:pPr>
            <a:r>
              <a:rPr lang="en-US"/>
              <a:t>Objectives</a:t>
            </a:r>
            <a:endParaRPr/>
          </a:p>
        </p:txBody>
      </p:sp>
      <p:sp>
        <p:nvSpPr>
          <p:cNvPr id="109" name="Google Shape;109;p4"/>
          <p:cNvSpPr txBox="1">
            <a:spLocks noGrp="1"/>
          </p:cNvSpPr>
          <p:nvPr>
            <p:ph type="body" idx="1"/>
          </p:nvPr>
        </p:nvSpPr>
        <p:spPr>
          <a:xfrm>
            <a:off x="586523" y="1665513"/>
            <a:ext cx="10515600" cy="4996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The secondary car market, also known as the used car market, is growing. </a:t>
            </a:r>
            <a:endParaRPr/>
          </a:p>
          <a:p>
            <a:pPr marL="0" lvl="0" indent="0" algn="l" rtl="0">
              <a:lnSpc>
                <a:spcPct val="90000"/>
              </a:lnSpc>
              <a:spcBef>
                <a:spcPts val="1000"/>
              </a:spcBef>
              <a:spcAft>
                <a:spcPts val="0"/>
              </a:spcAft>
              <a:buClr>
                <a:schemeClr val="dk1"/>
              </a:buClr>
              <a:buSzPts val="2400"/>
              <a:buNone/>
            </a:pPr>
            <a:r>
              <a:rPr lang="en-US"/>
              <a:t>The major problem of this market is properly valuing/listing used cars.  </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To build a Machine Learning Model which will best predict the listing price of secondary cars.</a:t>
            </a:r>
            <a:endParaRPr/>
          </a:p>
          <a:p>
            <a:pPr marL="342900" lvl="0" indent="-342900" algn="l" rtl="0">
              <a:lnSpc>
                <a:spcPct val="90000"/>
              </a:lnSpc>
              <a:spcBef>
                <a:spcPts val="1000"/>
              </a:spcBef>
              <a:spcAft>
                <a:spcPts val="0"/>
              </a:spcAft>
              <a:buClr>
                <a:schemeClr val="dk1"/>
              </a:buClr>
              <a:buSzPts val="2400"/>
              <a:buFont typeface="Arial"/>
              <a:buChar char="•"/>
            </a:pPr>
            <a:r>
              <a:rPr lang="en-US"/>
              <a:t>Determine which are the most important factors that drive the listing price of secondary cars.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We are building a predictive model to predict listing price </a:t>
            </a:r>
            <a:endParaRPr/>
          </a:p>
          <a:p>
            <a:pPr marL="0" lvl="0" indent="0" algn="l" rtl="0">
              <a:lnSpc>
                <a:spcPct val="90000"/>
              </a:lnSpc>
              <a:spcBef>
                <a:spcPts val="1000"/>
              </a:spcBef>
              <a:spcAft>
                <a:spcPts val="0"/>
              </a:spcAft>
              <a:buClr>
                <a:schemeClr val="dk1"/>
              </a:buClr>
              <a:buSzPts val="2400"/>
              <a:buNone/>
            </a:pPr>
            <a:r>
              <a:rPr lang="en-US"/>
              <a:t>of used cars.</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gfcac6592e8_0_15"/>
          <p:cNvGrpSpPr/>
          <p:nvPr/>
        </p:nvGrpSpPr>
        <p:grpSpPr>
          <a:xfrm>
            <a:off x="838200" y="1825345"/>
            <a:ext cx="9220229" cy="4351236"/>
            <a:chOff x="0" y="0"/>
            <a:chExt cx="9220229" cy="4351236"/>
          </a:xfrm>
        </p:grpSpPr>
        <p:sp>
          <p:nvSpPr>
            <p:cNvPr id="415" name="Google Shape;415;gfcac6592e8_0_15"/>
            <p:cNvSpPr/>
            <p:nvPr/>
          </p:nvSpPr>
          <p:spPr>
            <a:xfrm>
              <a:off x="0" y="0"/>
              <a:ext cx="7837200" cy="1305300"/>
            </a:xfrm>
            <a:prstGeom prst="roundRect">
              <a:avLst>
                <a:gd name="adj" fmla="val 10000"/>
              </a:avLst>
            </a:prstGeom>
            <a:solidFill>
              <a:srgbClr val="528CB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gfcac6592e8_0_15"/>
            <p:cNvSpPr txBox="1"/>
            <p:nvPr/>
          </p:nvSpPr>
          <p:spPr>
            <a:xfrm>
              <a:off x="38234" y="38234"/>
              <a:ext cx="64284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a:solidFill>
                    <a:schemeClr val="lt1"/>
                  </a:solidFill>
                </a:rPr>
                <a:t>Transmission</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Transmission is categorical with 2 values manual and automatic. Also this data set is heavy with manual consider making 2 training sets for ML?</a:t>
              </a:r>
              <a:endParaRPr sz="2000" b="0" i="0" u="none" strike="noStrike" cap="none">
                <a:solidFill>
                  <a:schemeClr val="lt1"/>
                </a:solidFill>
                <a:latin typeface="Arial"/>
                <a:ea typeface="Arial"/>
                <a:cs typeface="Arial"/>
                <a:sym typeface="Arial"/>
              </a:endParaRPr>
            </a:p>
          </p:txBody>
        </p:sp>
        <p:sp>
          <p:nvSpPr>
            <p:cNvPr id="417" name="Google Shape;417;gfcac6592e8_0_15"/>
            <p:cNvSpPr/>
            <p:nvPr/>
          </p:nvSpPr>
          <p:spPr>
            <a:xfrm>
              <a:off x="691514" y="1522968"/>
              <a:ext cx="7837200" cy="1305300"/>
            </a:xfrm>
            <a:prstGeom prst="roundRect">
              <a:avLst>
                <a:gd name="adj" fmla="val 10000"/>
              </a:avLst>
            </a:prstGeom>
            <a:solidFill>
              <a:srgbClr val="79A3D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gfcac6592e8_0_15"/>
            <p:cNvSpPr txBox="1"/>
            <p:nvPr/>
          </p:nvSpPr>
          <p:spPr>
            <a:xfrm>
              <a:off x="729748" y="1561202"/>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Problems and Solution</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We use encoding to create binary dummy variables for transmission and drop one column. Consider scaling.</a:t>
              </a:r>
              <a:endParaRPr/>
            </a:p>
          </p:txBody>
        </p:sp>
        <p:sp>
          <p:nvSpPr>
            <p:cNvPr id="419" name="Google Shape;419;gfcac6592e8_0_15"/>
            <p:cNvSpPr/>
            <p:nvPr/>
          </p:nvSpPr>
          <p:spPr>
            <a:xfrm>
              <a:off x="1383029" y="3045936"/>
              <a:ext cx="7837200" cy="1305300"/>
            </a:xfrm>
            <a:prstGeom prst="roundRect">
              <a:avLst>
                <a:gd name="adj" fmla="val 10000"/>
              </a:avLst>
            </a:prstGeom>
            <a:solidFill>
              <a:srgbClr val="A3BFE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gfcac6592e8_0_15"/>
            <p:cNvSpPr txBox="1"/>
            <p:nvPr/>
          </p:nvSpPr>
          <p:spPr>
            <a:xfrm>
              <a:off x="1421263" y="3084170"/>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Result</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Binary values will work well in a ML model</a:t>
              </a:r>
              <a:r>
                <a:rPr lang="en-US" sz="2000" b="0" i="0" u="none" strike="noStrike" cap="none">
                  <a:solidFill>
                    <a:schemeClr val="lt1"/>
                  </a:solidFill>
                  <a:latin typeface="Arial"/>
                  <a:ea typeface="Arial"/>
                  <a:cs typeface="Arial"/>
                  <a:sym typeface="Arial"/>
                </a:rPr>
                <a:t>. Scaled features good for Naive Bayes.</a:t>
              </a:r>
              <a:endParaRPr/>
            </a:p>
          </p:txBody>
        </p:sp>
        <p:sp>
          <p:nvSpPr>
            <p:cNvPr id="421" name="Google Shape;421;gfcac6592e8_0_15"/>
            <p:cNvSpPr/>
            <p:nvPr/>
          </p:nvSpPr>
          <p:spPr>
            <a:xfrm>
              <a:off x="6988659" y="989929"/>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gfcac6592e8_0_15"/>
            <p:cNvSpPr txBox="1"/>
            <p:nvPr/>
          </p:nvSpPr>
          <p:spPr>
            <a:xfrm>
              <a:off x="7179574" y="989929"/>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23" name="Google Shape;423;gfcac6592e8_0_15"/>
            <p:cNvSpPr/>
            <p:nvPr/>
          </p:nvSpPr>
          <p:spPr>
            <a:xfrm>
              <a:off x="7680174" y="2504195"/>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gfcac6592e8_0_15"/>
            <p:cNvSpPr txBox="1"/>
            <p:nvPr/>
          </p:nvSpPr>
          <p:spPr>
            <a:xfrm>
              <a:off x="7871089" y="2504195"/>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425" name="Google Shape;425;gfcac6592e8_0_15"/>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latin typeface="Trebuchet MS"/>
                <a:ea typeface="Trebuchet MS"/>
                <a:cs typeface="Trebuchet MS"/>
                <a:sym typeface="Trebuchet MS"/>
              </a:rPr>
              <a:t>Data Transformations</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30" name="Google Shape;430;gfcac6592e8_0_0"/>
          <p:cNvGrpSpPr/>
          <p:nvPr/>
        </p:nvGrpSpPr>
        <p:grpSpPr>
          <a:xfrm>
            <a:off x="838200" y="1825345"/>
            <a:ext cx="9220229" cy="4351236"/>
            <a:chOff x="0" y="0"/>
            <a:chExt cx="9220229" cy="4351236"/>
          </a:xfrm>
        </p:grpSpPr>
        <p:sp>
          <p:nvSpPr>
            <p:cNvPr id="431" name="Google Shape;431;gfcac6592e8_0_0"/>
            <p:cNvSpPr/>
            <p:nvPr/>
          </p:nvSpPr>
          <p:spPr>
            <a:xfrm>
              <a:off x="0" y="0"/>
              <a:ext cx="7837200" cy="1305300"/>
            </a:xfrm>
            <a:prstGeom prst="roundRect">
              <a:avLst>
                <a:gd name="adj" fmla="val 10000"/>
              </a:avLst>
            </a:prstGeom>
            <a:solidFill>
              <a:srgbClr val="528CB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gfcac6592e8_0_0"/>
            <p:cNvSpPr txBox="1"/>
            <p:nvPr/>
          </p:nvSpPr>
          <p:spPr>
            <a:xfrm>
              <a:off x="38234" y="38234"/>
              <a:ext cx="64284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a:solidFill>
                    <a:schemeClr val="lt1"/>
                  </a:solidFill>
                </a:rPr>
                <a:t>Door count and Seat Count</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b="0" i="0" u="none" strike="noStrike" cap="none">
                  <a:solidFill>
                    <a:schemeClr val="lt1"/>
                  </a:solidFill>
                  <a:latin typeface="Arial"/>
                  <a:ea typeface="Arial"/>
                  <a:cs typeface="Arial"/>
                  <a:sym typeface="Arial"/>
                </a:rPr>
                <a:t>D</a:t>
              </a:r>
              <a:r>
                <a:rPr lang="en-US" sz="2000">
                  <a:solidFill>
                    <a:schemeClr val="lt1"/>
                  </a:solidFill>
                </a:rPr>
                <a:t>oor and seat count had missing values between 2 and 5% so these were removed from the data set.</a:t>
              </a:r>
              <a:endParaRPr sz="2000" b="0" i="0" u="none" strike="noStrike" cap="none">
                <a:solidFill>
                  <a:schemeClr val="lt1"/>
                </a:solidFill>
                <a:latin typeface="Arial"/>
                <a:ea typeface="Arial"/>
                <a:cs typeface="Arial"/>
                <a:sym typeface="Arial"/>
              </a:endParaRPr>
            </a:p>
          </p:txBody>
        </p:sp>
        <p:sp>
          <p:nvSpPr>
            <p:cNvPr id="433" name="Google Shape;433;gfcac6592e8_0_0"/>
            <p:cNvSpPr/>
            <p:nvPr/>
          </p:nvSpPr>
          <p:spPr>
            <a:xfrm>
              <a:off x="691514" y="1522968"/>
              <a:ext cx="7837200" cy="1305300"/>
            </a:xfrm>
            <a:prstGeom prst="roundRect">
              <a:avLst>
                <a:gd name="adj" fmla="val 10000"/>
              </a:avLst>
            </a:prstGeom>
            <a:solidFill>
              <a:srgbClr val="79A3D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gfcac6592e8_0_0"/>
            <p:cNvSpPr txBox="1"/>
            <p:nvPr/>
          </p:nvSpPr>
          <p:spPr>
            <a:xfrm>
              <a:off x="729748" y="1561202"/>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Problems and Solution</a:t>
              </a:r>
              <a:endParaRPr sz="2600">
                <a:solidFill>
                  <a:schemeClr val="lt1"/>
                </a:solidFill>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Door count’s correlation to the TV is .006 so we are dropping this variable.</a:t>
              </a:r>
              <a:endParaRPr/>
            </a:p>
          </p:txBody>
        </p:sp>
        <p:sp>
          <p:nvSpPr>
            <p:cNvPr id="435" name="Google Shape;435;gfcac6592e8_0_0"/>
            <p:cNvSpPr/>
            <p:nvPr/>
          </p:nvSpPr>
          <p:spPr>
            <a:xfrm>
              <a:off x="1383029" y="3045936"/>
              <a:ext cx="7837200" cy="1305300"/>
            </a:xfrm>
            <a:prstGeom prst="roundRect">
              <a:avLst>
                <a:gd name="adj" fmla="val 10000"/>
              </a:avLst>
            </a:prstGeom>
            <a:solidFill>
              <a:srgbClr val="A3BFE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gfcac6592e8_0_0"/>
            <p:cNvSpPr txBox="1"/>
            <p:nvPr/>
          </p:nvSpPr>
          <p:spPr>
            <a:xfrm>
              <a:off x="1421277" y="3084180"/>
              <a:ext cx="71073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Result</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There are outliers in seat count as well. We are considering, imputing them, capping outliers or removing them each would result in a more</a:t>
              </a:r>
              <a:r>
                <a:rPr lang="en-US" sz="2000" b="0" i="0" u="none" strike="noStrike" cap="none">
                  <a:solidFill>
                    <a:schemeClr val="lt1"/>
                  </a:solidFill>
                  <a:latin typeface="Arial"/>
                  <a:ea typeface="Arial"/>
                  <a:cs typeface="Arial"/>
                  <a:sym typeface="Arial"/>
                </a:rPr>
                <a:t> normal distribution</a:t>
              </a:r>
              <a:endParaRPr/>
            </a:p>
          </p:txBody>
        </p:sp>
        <p:sp>
          <p:nvSpPr>
            <p:cNvPr id="437" name="Google Shape;437;gfcac6592e8_0_0"/>
            <p:cNvSpPr/>
            <p:nvPr/>
          </p:nvSpPr>
          <p:spPr>
            <a:xfrm>
              <a:off x="6988659" y="989929"/>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gfcac6592e8_0_0"/>
            <p:cNvSpPr txBox="1"/>
            <p:nvPr/>
          </p:nvSpPr>
          <p:spPr>
            <a:xfrm>
              <a:off x="7179574" y="989929"/>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39" name="Google Shape;439;gfcac6592e8_0_0"/>
            <p:cNvSpPr/>
            <p:nvPr/>
          </p:nvSpPr>
          <p:spPr>
            <a:xfrm>
              <a:off x="7680174" y="2504195"/>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gfcac6592e8_0_0"/>
            <p:cNvSpPr txBox="1"/>
            <p:nvPr/>
          </p:nvSpPr>
          <p:spPr>
            <a:xfrm>
              <a:off x="7871089" y="2504195"/>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441" name="Google Shape;441;gfcac6592e8_0_0"/>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latin typeface="Trebuchet MS"/>
                <a:ea typeface="Trebuchet MS"/>
                <a:cs typeface="Trebuchet MS"/>
                <a:sym typeface="Trebuchet MS"/>
              </a:rPr>
              <a:t>Data Transformations</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46" name="Google Shape;446;gfb7a7c8b57_0_60"/>
          <p:cNvGrpSpPr/>
          <p:nvPr/>
        </p:nvGrpSpPr>
        <p:grpSpPr>
          <a:xfrm>
            <a:off x="838200" y="1825345"/>
            <a:ext cx="9220229" cy="4351236"/>
            <a:chOff x="0" y="0"/>
            <a:chExt cx="9220229" cy="4351236"/>
          </a:xfrm>
        </p:grpSpPr>
        <p:sp>
          <p:nvSpPr>
            <p:cNvPr id="447" name="Google Shape;447;gfb7a7c8b57_0_60"/>
            <p:cNvSpPr/>
            <p:nvPr/>
          </p:nvSpPr>
          <p:spPr>
            <a:xfrm>
              <a:off x="0" y="0"/>
              <a:ext cx="7837200" cy="1305300"/>
            </a:xfrm>
            <a:prstGeom prst="roundRect">
              <a:avLst>
                <a:gd name="adj" fmla="val 10000"/>
              </a:avLst>
            </a:prstGeom>
            <a:solidFill>
              <a:srgbClr val="528CB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gfb7a7c8b57_0_60"/>
            <p:cNvSpPr txBox="1"/>
            <p:nvPr/>
          </p:nvSpPr>
          <p:spPr>
            <a:xfrm>
              <a:off x="38234" y="38234"/>
              <a:ext cx="64284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Displacement and Horsepower</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b="0" i="0" u="none" strike="noStrike" cap="none">
                  <a:solidFill>
                    <a:schemeClr val="lt1"/>
                  </a:solidFill>
                  <a:latin typeface="Arial"/>
                  <a:ea typeface="Arial"/>
                  <a:cs typeface="Arial"/>
                  <a:sym typeface="Arial"/>
                </a:rPr>
                <a:t>Displacement had many outliers, they were removed using the IQR. Displacement and horsepower are correlated </a:t>
              </a:r>
              <a:r>
                <a:rPr lang="en-US" sz="2000">
                  <a:solidFill>
                    <a:schemeClr val="lt1"/>
                  </a:solidFill>
                </a:rPr>
                <a:t>to each other by .5 </a:t>
              </a:r>
              <a:endParaRPr sz="2000" b="0" i="0" u="none" strike="noStrike" cap="none">
                <a:solidFill>
                  <a:schemeClr val="lt1"/>
                </a:solidFill>
                <a:latin typeface="Arial"/>
                <a:ea typeface="Arial"/>
                <a:cs typeface="Arial"/>
                <a:sym typeface="Arial"/>
              </a:endParaRPr>
            </a:p>
          </p:txBody>
        </p:sp>
        <p:sp>
          <p:nvSpPr>
            <p:cNvPr id="449" name="Google Shape;449;gfb7a7c8b57_0_60"/>
            <p:cNvSpPr/>
            <p:nvPr/>
          </p:nvSpPr>
          <p:spPr>
            <a:xfrm>
              <a:off x="691514" y="1522968"/>
              <a:ext cx="7837200" cy="1305300"/>
            </a:xfrm>
            <a:prstGeom prst="roundRect">
              <a:avLst>
                <a:gd name="adj" fmla="val 10000"/>
              </a:avLst>
            </a:prstGeom>
            <a:solidFill>
              <a:srgbClr val="79A3D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gfb7a7c8b57_0_60"/>
            <p:cNvSpPr txBox="1"/>
            <p:nvPr/>
          </p:nvSpPr>
          <p:spPr>
            <a:xfrm>
              <a:off x="729748" y="1561202"/>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Problems and Solution</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b="0" i="0" u="none" strike="noStrike" cap="none">
                  <a:solidFill>
                    <a:schemeClr val="lt1"/>
                  </a:solidFill>
                  <a:latin typeface="Arial"/>
                  <a:ea typeface="Arial"/>
                  <a:cs typeface="Arial"/>
                  <a:sym typeface="Arial"/>
                </a:rPr>
                <a:t>Outliers identified and removed using IQR statistics</a:t>
              </a:r>
              <a:endParaRPr/>
            </a:p>
          </p:txBody>
        </p:sp>
        <p:sp>
          <p:nvSpPr>
            <p:cNvPr id="451" name="Google Shape;451;gfb7a7c8b57_0_60"/>
            <p:cNvSpPr/>
            <p:nvPr/>
          </p:nvSpPr>
          <p:spPr>
            <a:xfrm>
              <a:off x="1383029" y="3045936"/>
              <a:ext cx="7837200" cy="1305300"/>
            </a:xfrm>
            <a:prstGeom prst="roundRect">
              <a:avLst>
                <a:gd name="adj" fmla="val 10000"/>
              </a:avLst>
            </a:prstGeom>
            <a:solidFill>
              <a:srgbClr val="A3BFE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gfb7a7c8b57_0_60"/>
            <p:cNvSpPr txBox="1"/>
            <p:nvPr/>
          </p:nvSpPr>
          <p:spPr>
            <a:xfrm>
              <a:off x="1421263" y="3084170"/>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Result</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b="0" i="0" u="none" strike="noStrike" cap="none">
                  <a:solidFill>
                    <a:schemeClr val="lt1"/>
                  </a:solidFill>
                  <a:latin typeface="Arial"/>
                  <a:ea typeface="Arial"/>
                  <a:cs typeface="Arial"/>
                  <a:sym typeface="Arial"/>
                </a:rPr>
                <a:t>Now more normal distribution</a:t>
              </a:r>
              <a:endParaRPr/>
            </a:p>
          </p:txBody>
        </p:sp>
        <p:sp>
          <p:nvSpPr>
            <p:cNvPr id="453" name="Google Shape;453;gfb7a7c8b57_0_60"/>
            <p:cNvSpPr/>
            <p:nvPr/>
          </p:nvSpPr>
          <p:spPr>
            <a:xfrm>
              <a:off x="6988659" y="989929"/>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gfb7a7c8b57_0_60"/>
            <p:cNvSpPr txBox="1"/>
            <p:nvPr/>
          </p:nvSpPr>
          <p:spPr>
            <a:xfrm>
              <a:off x="7179574" y="989929"/>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55" name="Google Shape;455;gfb7a7c8b57_0_60"/>
            <p:cNvSpPr/>
            <p:nvPr/>
          </p:nvSpPr>
          <p:spPr>
            <a:xfrm>
              <a:off x="7680174" y="2504195"/>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gfb7a7c8b57_0_60"/>
            <p:cNvSpPr txBox="1"/>
            <p:nvPr/>
          </p:nvSpPr>
          <p:spPr>
            <a:xfrm>
              <a:off x="7871089" y="2504195"/>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457" name="Google Shape;457;gfb7a7c8b57_0_60"/>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latin typeface="Trebuchet MS"/>
                <a:ea typeface="Trebuchet MS"/>
                <a:cs typeface="Trebuchet MS"/>
                <a:sym typeface="Trebuchet MS"/>
              </a:rPr>
              <a:t>Data Transformations</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462" name="Google Shape;462;gfcac6592e8_0_30"/>
          <p:cNvGrpSpPr/>
          <p:nvPr/>
        </p:nvGrpSpPr>
        <p:grpSpPr>
          <a:xfrm>
            <a:off x="838200" y="1825345"/>
            <a:ext cx="9220229" cy="4351236"/>
            <a:chOff x="0" y="0"/>
            <a:chExt cx="9220229" cy="4351236"/>
          </a:xfrm>
        </p:grpSpPr>
        <p:sp>
          <p:nvSpPr>
            <p:cNvPr id="463" name="Google Shape;463;gfcac6592e8_0_30"/>
            <p:cNvSpPr/>
            <p:nvPr/>
          </p:nvSpPr>
          <p:spPr>
            <a:xfrm>
              <a:off x="0" y="0"/>
              <a:ext cx="7837200" cy="1305300"/>
            </a:xfrm>
            <a:prstGeom prst="roundRect">
              <a:avLst>
                <a:gd name="adj" fmla="val 10000"/>
              </a:avLst>
            </a:prstGeom>
            <a:solidFill>
              <a:srgbClr val="528CB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gfcac6592e8_0_30"/>
            <p:cNvSpPr txBox="1"/>
            <p:nvPr/>
          </p:nvSpPr>
          <p:spPr>
            <a:xfrm>
              <a:off x="38234" y="38234"/>
              <a:ext cx="64284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a:solidFill>
                    <a:schemeClr val="lt1"/>
                  </a:solidFill>
                </a:rPr>
                <a:t>Target Variable Price</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The distribution of price may be skewed but for sales data it can still be correct. </a:t>
              </a:r>
              <a:endParaRPr sz="2000" b="0" i="0" u="none" strike="noStrike" cap="none">
                <a:solidFill>
                  <a:schemeClr val="lt1"/>
                </a:solidFill>
                <a:latin typeface="Arial"/>
                <a:ea typeface="Arial"/>
                <a:cs typeface="Arial"/>
                <a:sym typeface="Arial"/>
              </a:endParaRPr>
            </a:p>
          </p:txBody>
        </p:sp>
        <p:sp>
          <p:nvSpPr>
            <p:cNvPr id="465" name="Google Shape;465;gfcac6592e8_0_30"/>
            <p:cNvSpPr/>
            <p:nvPr/>
          </p:nvSpPr>
          <p:spPr>
            <a:xfrm>
              <a:off x="691514" y="1522968"/>
              <a:ext cx="7837200" cy="1305300"/>
            </a:xfrm>
            <a:prstGeom prst="roundRect">
              <a:avLst>
                <a:gd name="adj" fmla="val 10000"/>
              </a:avLst>
            </a:prstGeom>
            <a:solidFill>
              <a:srgbClr val="79A3D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gfcac6592e8_0_30"/>
            <p:cNvSpPr txBox="1"/>
            <p:nvPr/>
          </p:nvSpPr>
          <p:spPr>
            <a:xfrm>
              <a:off x="629450" y="1580330"/>
              <a:ext cx="7546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Problems and Solution</a:t>
              </a:r>
              <a:endParaRPr/>
            </a:p>
            <a:p>
              <a:pPr marL="228600" marR="0" lvl="1" indent="-222250" algn="l" rtl="0">
                <a:lnSpc>
                  <a:spcPct val="90000"/>
                </a:lnSpc>
                <a:spcBef>
                  <a:spcPts val="910"/>
                </a:spcBef>
                <a:spcAft>
                  <a:spcPts val="0"/>
                </a:spcAft>
                <a:buClr>
                  <a:srgbClr val="000000"/>
                </a:buClr>
                <a:buSzPts val="1900"/>
                <a:buFont typeface="Arial"/>
                <a:buChar char="•"/>
              </a:pPr>
              <a:r>
                <a:rPr lang="en-US" sz="1900">
                  <a:solidFill>
                    <a:schemeClr val="lt1"/>
                  </a:solidFill>
                </a:rPr>
                <a:t>Feature scaling improves convergence of algorithms</a:t>
              </a:r>
              <a:endParaRPr sz="1900">
                <a:solidFill>
                  <a:schemeClr val="lt1"/>
                </a:solidFill>
              </a:endParaRPr>
            </a:p>
            <a:p>
              <a:pPr marL="228600" marR="0" lvl="1" indent="-222250" algn="l" rtl="0">
                <a:lnSpc>
                  <a:spcPct val="90000"/>
                </a:lnSpc>
                <a:spcBef>
                  <a:spcPts val="910"/>
                </a:spcBef>
                <a:spcAft>
                  <a:spcPts val="0"/>
                </a:spcAft>
                <a:buClr>
                  <a:srgbClr val="000000"/>
                </a:buClr>
                <a:buSzPts val="1900"/>
                <a:buFont typeface="Arial"/>
                <a:buChar char="•"/>
              </a:pPr>
              <a:r>
                <a:rPr lang="en-US" sz="1900">
                  <a:solidFill>
                    <a:schemeClr val="lt1"/>
                  </a:solidFill>
                </a:rPr>
                <a:t> We are avoiding a situation where some data overpowers other</a:t>
              </a:r>
              <a:endParaRPr sz="1300"/>
            </a:p>
          </p:txBody>
        </p:sp>
        <p:sp>
          <p:nvSpPr>
            <p:cNvPr id="467" name="Google Shape;467;gfcac6592e8_0_30"/>
            <p:cNvSpPr/>
            <p:nvPr/>
          </p:nvSpPr>
          <p:spPr>
            <a:xfrm>
              <a:off x="1383029" y="3045936"/>
              <a:ext cx="7837200" cy="1305300"/>
            </a:xfrm>
            <a:prstGeom prst="roundRect">
              <a:avLst>
                <a:gd name="adj" fmla="val 10000"/>
              </a:avLst>
            </a:prstGeom>
            <a:solidFill>
              <a:srgbClr val="A3BFE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gfcac6592e8_0_30"/>
            <p:cNvSpPr txBox="1"/>
            <p:nvPr/>
          </p:nvSpPr>
          <p:spPr>
            <a:xfrm>
              <a:off x="1421263" y="3084170"/>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a:solidFill>
                    <a:schemeClr val="lt1"/>
                  </a:solidFill>
                </a:rPr>
                <a:t>No other transformations on Price!</a:t>
              </a: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The price variable will not be touched unless it is unbalanced or it is continuous and not normally distributed.</a:t>
              </a:r>
              <a:r>
                <a:rPr lang="en-US"/>
                <a:t> </a:t>
              </a:r>
              <a:endParaRPr/>
            </a:p>
          </p:txBody>
        </p:sp>
        <p:sp>
          <p:nvSpPr>
            <p:cNvPr id="469" name="Google Shape;469;gfcac6592e8_0_30"/>
            <p:cNvSpPr/>
            <p:nvPr/>
          </p:nvSpPr>
          <p:spPr>
            <a:xfrm>
              <a:off x="6988659" y="989929"/>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fcac6592e8_0_30"/>
            <p:cNvSpPr txBox="1"/>
            <p:nvPr/>
          </p:nvSpPr>
          <p:spPr>
            <a:xfrm>
              <a:off x="7179574" y="989929"/>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71" name="Google Shape;471;gfcac6592e8_0_30"/>
            <p:cNvSpPr/>
            <p:nvPr/>
          </p:nvSpPr>
          <p:spPr>
            <a:xfrm>
              <a:off x="7680174" y="2504195"/>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gfcac6592e8_0_30"/>
            <p:cNvSpPr txBox="1"/>
            <p:nvPr/>
          </p:nvSpPr>
          <p:spPr>
            <a:xfrm>
              <a:off x="7871089" y="2504195"/>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473" name="Google Shape;473;gfcac6592e8_0_30"/>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latin typeface="Trebuchet MS"/>
                <a:ea typeface="Trebuchet MS"/>
                <a:cs typeface="Trebuchet MS"/>
                <a:sym typeface="Trebuchet MS"/>
              </a:rPr>
              <a:t>Data Transformations</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78" name="Google Shape;478;gfcac6592e8_0_54"/>
          <p:cNvGrpSpPr/>
          <p:nvPr/>
        </p:nvGrpSpPr>
        <p:grpSpPr>
          <a:xfrm>
            <a:off x="838200" y="1825345"/>
            <a:ext cx="9220229" cy="4351236"/>
            <a:chOff x="0" y="0"/>
            <a:chExt cx="9220229" cy="4351236"/>
          </a:xfrm>
        </p:grpSpPr>
        <p:sp>
          <p:nvSpPr>
            <p:cNvPr id="479" name="Google Shape;479;gfcac6592e8_0_54"/>
            <p:cNvSpPr/>
            <p:nvPr/>
          </p:nvSpPr>
          <p:spPr>
            <a:xfrm>
              <a:off x="0" y="0"/>
              <a:ext cx="7837200" cy="1305300"/>
            </a:xfrm>
            <a:prstGeom prst="roundRect">
              <a:avLst>
                <a:gd name="adj" fmla="val 10000"/>
              </a:avLst>
            </a:prstGeom>
            <a:solidFill>
              <a:srgbClr val="528CB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gfcac6592e8_0_54"/>
            <p:cNvSpPr txBox="1"/>
            <p:nvPr/>
          </p:nvSpPr>
          <p:spPr>
            <a:xfrm>
              <a:off x="38234" y="38234"/>
              <a:ext cx="6428400" cy="1228800"/>
            </a:xfrm>
            <a:prstGeom prst="rect">
              <a:avLst/>
            </a:prstGeom>
            <a:noFill/>
            <a:ln>
              <a:noFill/>
            </a:ln>
          </p:spPr>
          <p:txBody>
            <a:bodyPr spcFirstLastPara="1" wrap="square" lIns="99050" tIns="99050" rIns="99050" bIns="99050" anchor="ctr" anchorCtr="0">
              <a:noAutofit/>
            </a:bodyPr>
            <a:lstStyle/>
            <a:p>
              <a:pPr marL="228600" marR="0" lvl="1" indent="-228600" algn="l" rtl="0">
                <a:lnSpc>
                  <a:spcPct val="90000"/>
                </a:lnSpc>
                <a:spcBef>
                  <a:spcPts val="910"/>
                </a:spcBef>
                <a:spcAft>
                  <a:spcPts val="0"/>
                </a:spcAft>
                <a:buClr>
                  <a:srgbClr val="000000"/>
                </a:buClr>
                <a:buSzPts val="2000"/>
                <a:buFont typeface="Arial"/>
                <a:buChar char="•"/>
              </a:pPr>
              <a:r>
                <a:rPr lang="en-US" sz="2600">
                  <a:solidFill>
                    <a:schemeClr val="lt1"/>
                  </a:solidFill>
                </a:rPr>
                <a:t>Duplicates</a:t>
              </a:r>
              <a:endParaRPr sz="2000" b="0" i="0" u="none" strike="noStrike" cap="none">
                <a:solidFill>
                  <a:schemeClr val="lt1"/>
                </a:solidFill>
                <a:latin typeface="Arial"/>
                <a:ea typeface="Arial"/>
                <a:cs typeface="Arial"/>
                <a:sym typeface="Arial"/>
              </a:endParaRPr>
            </a:p>
          </p:txBody>
        </p:sp>
        <p:sp>
          <p:nvSpPr>
            <p:cNvPr id="481" name="Google Shape;481;gfcac6592e8_0_54"/>
            <p:cNvSpPr/>
            <p:nvPr/>
          </p:nvSpPr>
          <p:spPr>
            <a:xfrm>
              <a:off x="691514" y="1522968"/>
              <a:ext cx="7837200" cy="1305300"/>
            </a:xfrm>
            <a:prstGeom prst="roundRect">
              <a:avLst>
                <a:gd name="adj" fmla="val 10000"/>
              </a:avLst>
            </a:prstGeom>
            <a:solidFill>
              <a:srgbClr val="79A3D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gfcac6592e8_0_54"/>
            <p:cNvSpPr txBox="1"/>
            <p:nvPr/>
          </p:nvSpPr>
          <p:spPr>
            <a:xfrm>
              <a:off x="629450" y="1580330"/>
              <a:ext cx="7546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US" sz="2600" b="0" i="0" u="none" strike="noStrike" cap="none">
                  <a:solidFill>
                    <a:schemeClr val="lt1"/>
                  </a:solidFill>
                  <a:latin typeface="Arial"/>
                  <a:ea typeface="Arial"/>
                  <a:cs typeface="Arial"/>
                  <a:sym typeface="Arial"/>
                </a:rPr>
                <a:t>Problems and Solution</a:t>
              </a:r>
              <a:endParaRPr/>
            </a:p>
            <a:p>
              <a:pPr marL="228600" marR="0" lvl="1" indent="-222250" algn="l" rtl="0">
                <a:lnSpc>
                  <a:spcPct val="90000"/>
                </a:lnSpc>
                <a:spcBef>
                  <a:spcPts val="910"/>
                </a:spcBef>
                <a:spcAft>
                  <a:spcPts val="0"/>
                </a:spcAft>
                <a:buClr>
                  <a:srgbClr val="000000"/>
                </a:buClr>
                <a:buSzPts val="1900"/>
                <a:buFont typeface="Arial"/>
                <a:buChar char="•"/>
              </a:pPr>
              <a:r>
                <a:rPr lang="en-US" sz="1900">
                  <a:solidFill>
                    <a:schemeClr val="lt1"/>
                  </a:solidFill>
                </a:rPr>
                <a:t>We found about 10% duplicates which we removed.</a:t>
              </a:r>
              <a:endParaRPr sz="1300"/>
            </a:p>
          </p:txBody>
        </p:sp>
        <p:sp>
          <p:nvSpPr>
            <p:cNvPr id="483" name="Google Shape;483;gfcac6592e8_0_54"/>
            <p:cNvSpPr/>
            <p:nvPr/>
          </p:nvSpPr>
          <p:spPr>
            <a:xfrm>
              <a:off x="1383029" y="3045936"/>
              <a:ext cx="7837200" cy="1305300"/>
            </a:xfrm>
            <a:prstGeom prst="roundRect">
              <a:avLst>
                <a:gd name="adj" fmla="val 10000"/>
              </a:avLst>
            </a:prstGeom>
            <a:solidFill>
              <a:srgbClr val="A3BFE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gfcac6592e8_0_54"/>
            <p:cNvSpPr txBox="1"/>
            <p:nvPr/>
          </p:nvSpPr>
          <p:spPr>
            <a:xfrm>
              <a:off x="1421263" y="3084170"/>
              <a:ext cx="6220800" cy="1228800"/>
            </a:xfrm>
            <a:prstGeom prst="rect">
              <a:avLst/>
            </a:prstGeom>
            <a:noFill/>
            <a:ln>
              <a:noFill/>
            </a:ln>
          </p:spPr>
          <p:txBody>
            <a:bodyPr spcFirstLastPara="1" wrap="square" lIns="99050" tIns="99050" rIns="99050" bIns="99050" anchor="ctr" anchorCtr="0">
              <a:noAutofit/>
            </a:bodyPr>
            <a:lstStyle/>
            <a:p>
              <a:pPr marL="0" marR="0" lvl="0" indent="0" algn="l" rtl="0">
                <a:lnSpc>
                  <a:spcPct val="90000"/>
                </a:lnSpc>
                <a:spcBef>
                  <a:spcPts val="0"/>
                </a:spcBef>
                <a:spcAft>
                  <a:spcPts val="0"/>
                </a:spcAft>
                <a:buClr>
                  <a:srgbClr val="000000"/>
                </a:buClr>
                <a:buSzPts val="2600"/>
                <a:buFont typeface="Arial"/>
                <a:buNone/>
              </a:pPr>
              <a:endParaRPr/>
            </a:p>
            <a:p>
              <a:pPr marL="228600" marR="0" lvl="1" indent="-228600" algn="l" rtl="0">
                <a:lnSpc>
                  <a:spcPct val="90000"/>
                </a:lnSpc>
                <a:spcBef>
                  <a:spcPts val="910"/>
                </a:spcBef>
                <a:spcAft>
                  <a:spcPts val="0"/>
                </a:spcAft>
                <a:buClr>
                  <a:srgbClr val="000000"/>
                </a:buClr>
                <a:buSzPts val="2000"/>
                <a:buFont typeface="Arial"/>
                <a:buChar char="•"/>
              </a:pPr>
              <a:r>
                <a:rPr lang="en-US" sz="2000">
                  <a:solidFill>
                    <a:schemeClr val="lt1"/>
                  </a:solidFill>
                </a:rPr>
                <a:t>Duplicates are noise in our dataset.</a:t>
              </a:r>
              <a:endParaRPr/>
            </a:p>
          </p:txBody>
        </p:sp>
        <p:sp>
          <p:nvSpPr>
            <p:cNvPr id="485" name="Google Shape;485;gfcac6592e8_0_54"/>
            <p:cNvSpPr/>
            <p:nvPr/>
          </p:nvSpPr>
          <p:spPr>
            <a:xfrm>
              <a:off x="6988659" y="989929"/>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gfcac6592e8_0_54"/>
            <p:cNvSpPr txBox="1"/>
            <p:nvPr/>
          </p:nvSpPr>
          <p:spPr>
            <a:xfrm>
              <a:off x="7179574" y="989929"/>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87" name="Google Shape;487;gfcac6592e8_0_54"/>
            <p:cNvSpPr/>
            <p:nvPr/>
          </p:nvSpPr>
          <p:spPr>
            <a:xfrm>
              <a:off x="7680174" y="2504195"/>
              <a:ext cx="848400" cy="848400"/>
            </a:xfrm>
            <a:prstGeom prst="downArrow">
              <a:avLst>
                <a:gd name="adj1" fmla="val 55000"/>
                <a:gd name="adj2" fmla="val 45000"/>
              </a:avLst>
            </a:prstGeom>
            <a:solidFill>
              <a:srgbClr val="CFDEEF">
                <a:alpha val="89800"/>
              </a:srgbClr>
            </a:solidFill>
            <a:ln w="25400" cap="flat" cmpd="sng">
              <a:solidFill>
                <a:srgbClr val="CFDEEF">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gfcac6592e8_0_54"/>
            <p:cNvSpPr txBox="1"/>
            <p:nvPr/>
          </p:nvSpPr>
          <p:spPr>
            <a:xfrm>
              <a:off x="7871089" y="2504195"/>
              <a:ext cx="466800" cy="6384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489" name="Google Shape;489;gfcac6592e8_0_54"/>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latin typeface="Trebuchet MS"/>
                <a:ea typeface="Trebuchet MS"/>
                <a:cs typeface="Trebuchet MS"/>
                <a:sym typeface="Trebuchet MS"/>
              </a:rPr>
              <a:t>Data Transformations</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06f29825ab_0_16"/>
          <p:cNvSpPr txBox="1"/>
          <p:nvPr/>
        </p:nvSpPr>
        <p:spPr>
          <a:xfrm>
            <a:off x="3248925" y="1307175"/>
            <a:ext cx="8943300" cy="20286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Trebuchet MS"/>
              <a:buNone/>
            </a:pPr>
            <a:r>
              <a:rPr lang="en-US" sz="6000" b="1" i="0" u="none" strike="noStrike" cap="none">
                <a:solidFill>
                  <a:schemeClr val="dk1"/>
                </a:solidFill>
                <a:latin typeface="Trebuchet MS"/>
                <a:ea typeface="Trebuchet MS"/>
                <a:cs typeface="Trebuchet MS"/>
                <a:sym typeface="Trebuchet MS"/>
              </a:rPr>
              <a:t>Secondary Car Market</a:t>
            </a:r>
            <a:endParaRPr sz="1400" b="0" i="0" u="none" strike="noStrike" cap="none">
              <a:solidFill>
                <a:srgbClr val="000000"/>
              </a:solidFill>
              <a:latin typeface="Arial"/>
              <a:ea typeface="Arial"/>
              <a:cs typeface="Arial"/>
              <a:sym typeface="Arial"/>
            </a:endParaRPr>
          </a:p>
        </p:txBody>
      </p:sp>
      <p:sp>
        <p:nvSpPr>
          <p:cNvPr id="495" name="Google Shape;495;g106f29825ab_0_16"/>
          <p:cNvSpPr txBox="1"/>
          <p:nvPr/>
        </p:nvSpPr>
        <p:spPr>
          <a:xfrm>
            <a:off x="4139125" y="3541925"/>
            <a:ext cx="7812300" cy="13236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r>
              <a:rPr lang="en-US" sz="2400" b="1">
                <a:solidFill>
                  <a:schemeClr val="dk1"/>
                </a:solidFill>
                <a:latin typeface="Trebuchet MS"/>
                <a:ea typeface="Trebuchet MS"/>
                <a:cs typeface="Trebuchet MS"/>
                <a:sym typeface="Trebuchet MS"/>
              </a:rPr>
              <a:t>Analytical Approach </a:t>
            </a:r>
            <a:endParaRPr sz="1400" b="0" i="0" u="none" strike="noStrike" cap="none">
              <a:solidFill>
                <a:srgbClr val="000000"/>
              </a:solidFill>
              <a:latin typeface="Arial"/>
              <a:ea typeface="Arial"/>
              <a:cs typeface="Arial"/>
              <a:sym typeface="Arial"/>
            </a:endParaRPr>
          </a:p>
        </p:txBody>
      </p:sp>
      <p:sp>
        <p:nvSpPr>
          <p:cNvPr id="496" name="Google Shape;496;g106f29825ab_0_16"/>
          <p:cNvSpPr txBox="1"/>
          <p:nvPr/>
        </p:nvSpPr>
        <p:spPr>
          <a:xfrm>
            <a:off x="5974773" y="4613564"/>
            <a:ext cx="5517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1"/>
                </a:solidFill>
                <a:latin typeface="Trebuchet MS"/>
                <a:ea typeface="Trebuchet MS"/>
                <a:cs typeface="Trebuchet MS"/>
                <a:sym typeface="Trebuchet MS"/>
              </a:rPr>
              <a:t>Salma Malik, </a:t>
            </a:r>
            <a:r>
              <a:rPr lang="en-US" sz="1800" b="0" i="0" u="none" strike="noStrike" cap="none">
                <a:solidFill>
                  <a:schemeClr val="dk1"/>
                </a:solidFill>
                <a:latin typeface="Trebuchet MS"/>
                <a:ea typeface="Trebuchet MS"/>
                <a:cs typeface="Trebuchet MS"/>
                <a:sym typeface="Trebuchet MS"/>
              </a:rPr>
              <a:t>Hanna Khan, Lisa Xu, </a:t>
            </a:r>
            <a:r>
              <a:rPr lang="en-US" sz="1800">
                <a:solidFill>
                  <a:schemeClr val="dk1"/>
                </a:solidFill>
                <a:latin typeface="Trebuchet MS"/>
                <a:ea typeface="Trebuchet MS"/>
                <a:cs typeface="Trebuchet MS"/>
                <a:sym typeface="Trebuchet MS"/>
              </a:rPr>
              <a:t>Abbas Sheikh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106f29825ab_0_0"/>
          <p:cNvSpPr txBox="1">
            <a:spLocks noGrp="1"/>
          </p:cNvSpPr>
          <p:nvPr>
            <p:ph type="title"/>
          </p:nvPr>
        </p:nvSpPr>
        <p:spPr>
          <a:xfrm>
            <a:off x="586523" y="-1591022"/>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Trebuchet MS"/>
              <a:buNone/>
            </a:pPr>
            <a:r>
              <a:rPr lang="en-US"/>
              <a:t>Recap - Objectives</a:t>
            </a:r>
            <a:endParaRPr/>
          </a:p>
        </p:txBody>
      </p:sp>
      <p:sp>
        <p:nvSpPr>
          <p:cNvPr id="503" name="Google Shape;503;g106f29825ab_0_0"/>
          <p:cNvSpPr txBox="1">
            <a:spLocks noGrp="1"/>
          </p:cNvSpPr>
          <p:nvPr>
            <p:ph type="body" idx="1"/>
          </p:nvPr>
        </p:nvSpPr>
        <p:spPr>
          <a:xfrm>
            <a:off x="586523" y="1665513"/>
            <a:ext cx="10515600" cy="4996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The secondary car market, also known as the used car market, is growing. </a:t>
            </a:r>
            <a:endParaRPr/>
          </a:p>
          <a:p>
            <a:pPr marL="0" lvl="0" indent="0" algn="l" rtl="0">
              <a:lnSpc>
                <a:spcPct val="90000"/>
              </a:lnSpc>
              <a:spcBef>
                <a:spcPts val="1000"/>
              </a:spcBef>
              <a:spcAft>
                <a:spcPts val="0"/>
              </a:spcAft>
              <a:buClr>
                <a:schemeClr val="dk1"/>
              </a:buClr>
              <a:buSzPts val="2400"/>
              <a:buNone/>
            </a:pPr>
            <a:r>
              <a:rPr lang="en-US"/>
              <a:t>The major problem of this market is properly valuing/listing used cars.  </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To build a Machine Learning Model which will best predict the listing price of secondary cars.</a:t>
            </a:r>
            <a:endParaRPr/>
          </a:p>
          <a:p>
            <a:pPr marL="342900" lvl="0" indent="-342900" algn="l" rtl="0">
              <a:lnSpc>
                <a:spcPct val="90000"/>
              </a:lnSpc>
              <a:spcBef>
                <a:spcPts val="1000"/>
              </a:spcBef>
              <a:spcAft>
                <a:spcPts val="0"/>
              </a:spcAft>
              <a:buClr>
                <a:schemeClr val="dk1"/>
              </a:buClr>
              <a:buSzPts val="2400"/>
              <a:buFont typeface="Arial"/>
              <a:buChar char="•"/>
            </a:pPr>
            <a:r>
              <a:rPr lang="en-US"/>
              <a:t>Determine which are the most important factors that drive the listing price of secondary cars.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We are building a predictive model to predict listing price </a:t>
            </a:r>
            <a:endParaRPr/>
          </a:p>
          <a:p>
            <a:pPr marL="0" lvl="0" indent="0" algn="l" rtl="0">
              <a:lnSpc>
                <a:spcPct val="90000"/>
              </a:lnSpc>
              <a:spcBef>
                <a:spcPts val="1000"/>
              </a:spcBef>
              <a:spcAft>
                <a:spcPts val="0"/>
              </a:spcAft>
              <a:buClr>
                <a:schemeClr val="dk1"/>
              </a:buClr>
              <a:buSzPts val="2400"/>
              <a:buNone/>
            </a:pPr>
            <a:r>
              <a:rPr lang="en-US"/>
              <a:t>of used cars.</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106f29825ab_0_22"/>
          <p:cNvSpPr txBox="1">
            <a:spLocks noGrp="1"/>
          </p:cNvSpPr>
          <p:nvPr>
            <p:ph type="title"/>
          </p:nvPr>
        </p:nvSpPr>
        <p:spPr>
          <a:xfrm>
            <a:off x="586523" y="-1570547"/>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Trebuchet MS"/>
              <a:buNone/>
            </a:pPr>
            <a:r>
              <a:rPr lang="en-US"/>
              <a:t>Recap - Data Quality</a:t>
            </a:r>
            <a:endParaRPr/>
          </a:p>
        </p:txBody>
      </p:sp>
      <p:sp>
        <p:nvSpPr>
          <p:cNvPr id="510" name="Google Shape;510;g106f29825ab_0_22"/>
          <p:cNvSpPr txBox="1">
            <a:spLocks noGrp="1"/>
          </p:cNvSpPr>
          <p:nvPr>
            <p:ph type="body" idx="1"/>
          </p:nvPr>
        </p:nvSpPr>
        <p:spPr>
          <a:xfrm>
            <a:off x="586523" y="1665513"/>
            <a:ext cx="10515600" cy="4996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400"/>
              <a:buNone/>
            </a:pPr>
            <a:r>
              <a:rPr lang="en-US"/>
              <a:t>The raw data has many issues:</a:t>
            </a:r>
            <a:endParaRPr/>
          </a:p>
          <a:p>
            <a:pPr marL="457200" lvl="0" indent="-381000" algn="l" rtl="0">
              <a:lnSpc>
                <a:spcPct val="150000"/>
              </a:lnSpc>
              <a:spcBef>
                <a:spcPts val="1000"/>
              </a:spcBef>
              <a:spcAft>
                <a:spcPts val="0"/>
              </a:spcAft>
              <a:buSzPts val="2400"/>
              <a:buChar char="●"/>
            </a:pPr>
            <a:r>
              <a:rPr lang="en-US"/>
              <a:t>Many outliers</a:t>
            </a:r>
            <a:endParaRPr/>
          </a:p>
          <a:p>
            <a:pPr marL="457200" lvl="0" indent="-381000" algn="l" rtl="0">
              <a:lnSpc>
                <a:spcPct val="150000"/>
              </a:lnSpc>
              <a:spcBef>
                <a:spcPts val="0"/>
              </a:spcBef>
              <a:spcAft>
                <a:spcPts val="0"/>
              </a:spcAft>
              <a:buSzPts val="2400"/>
              <a:buChar char="●"/>
            </a:pPr>
            <a:r>
              <a:rPr lang="en-US"/>
              <a:t>Missing values</a:t>
            </a:r>
            <a:endParaRPr/>
          </a:p>
          <a:p>
            <a:pPr marL="457200" lvl="0" indent="-381000" algn="l" rtl="0">
              <a:lnSpc>
                <a:spcPct val="150000"/>
              </a:lnSpc>
              <a:spcBef>
                <a:spcPts val="0"/>
              </a:spcBef>
              <a:spcAft>
                <a:spcPts val="0"/>
              </a:spcAft>
              <a:buSzPts val="2400"/>
              <a:buChar char="●"/>
            </a:pPr>
            <a:r>
              <a:rPr lang="en-US"/>
              <a:t>Unrealistic values</a:t>
            </a:r>
            <a:endParaRPr/>
          </a:p>
          <a:p>
            <a:pPr marL="457200" lvl="0" indent="-381000" algn="l" rtl="0">
              <a:lnSpc>
                <a:spcPct val="150000"/>
              </a:lnSpc>
              <a:spcBef>
                <a:spcPts val="0"/>
              </a:spcBef>
              <a:spcAft>
                <a:spcPts val="0"/>
              </a:spcAft>
              <a:buSzPts val="2400"/>
              <a:buChar char="●"/>
            </a:pPr>
            <a:r>
              <a:rPr lang="en-US"/>
              <a:t>Skewness</a:t>
            </a:r>
            <a:endParaRPr/>
          </a:p>
          <a:p>
            <a:pPr marL="457200" lvl="0" indent="-381000" algn="l" rtl="0">
              <a:lnSpc>
                <a:spcPct val="150000"/>
              </a:lnSpc>
              <a:spcBef>
                <a:spcPts val="0"/>
              </a:spcBef>
              <a:spcAft>
                <a:spcPts val="0"/>
              </a:spcAft>
              <a:buSzPts val="2400"/>
              <a:buChar char="●"/>
            </a:pPr>
            <a:r>
              <a:rPr lang="en-US"/>
              <a:t>Duplicate records</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06def2620b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ct val="72000"/>
              <a:buFont typeface="Arial"/>
              <a:buNone/>
            </a:pPr>
            <a:br>
              <a:rPr lang="en-US" sz="2500" b="0">
                <a:solidFill>
                  <a:schemeClr val="lt1"/>
                </a:solidFill>
              </a:rPr>
            </a:br>
            <a:endParaRPr sz="3600" b="0">
              <a:solidFill>
                <a:schemeClr val="lt1"/>
              </a:solidFill>
            </a:endParaRPr>
          </a:p>
          <a:p>
            <a:pPr marL="0" lvl="0" indent="0" algn="ctr" rtl="0">
              <a:spcBef>
                <a:spcPts val="0"/>
              </a:spcBef>
              <a:spcAft>
                <a:spcPts val="0"/>
              </a:spcAft>
              <a:buNone/>
            </a:pPr>
            <a:endParaRPr/>
          </a:p>
        </p:txBody>
      </p:sp>
      <p:sp>
        <p:nvSpPr>
          <p:cNvPr id="516" name="Google Shape;516;g106def2620b_0_0"/>
          <p:cNvSpPr txBox="1">
            <a:spLocks noGrp="1"/>
          </p:cNvSpPr>
          <p:nvPr>
            <p:ph type="body" idx="1"/>
          </p:nvPr>
        </p:nvSpPr>
        <p:spPr>
          <a:xfrm>
            <a:off x="185517" y="1576484"/>
            <a:ext cx="47484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150" u="sng" dirty="0"/>
              <a:t>Linearity </a:t>
            </a:r>
            <a:endParaRPr sz="2150" u="sng" dirty="0"/>
          </a:p>
          <a:p>
            <a:pPr marL="0" lvl="0" indent="0" algn="l" rtl="0">
              <a:spcBef>
                <a:spcPts val="1000"/>
              </a:spcBef>
              <a:spcAft>
                <a:spcPts val="0"/>
              </a:spcAft>
              <a:buNone/>
            </a:pPr>
            <a:r>
              <a:rPr lang="en-US" sz="2150" dirty="0"/>
              <a:t>Scatter plots show non-linear relationship; </a:t>
            </a:r>
            <a:endParaRPr sz="2150" dirty="0"/>
          </a:p>
          <a:p>
            <a:pPr marL="0" lvl="0" indent="0" algn="l" rtl="0">
              <a:spcBef>
                <a:spcPts val="1000"/>
              </a:spcBef>
              <a:spcAft>
                <a:spcPts val="0"/>
              </a:spcAft>
              <a:buNone/>
            </a:pPr>
            <a:r>
              <a:rPr lang="en-US" sz="2150" dirty="0"/>
              <a:t>the log function improved linearity.</a:t>
            </a:r>
            <a:endParaRPr sz="2150" dirty="0"/>
          </a:p>
          <a:p>
            <a:pPr marL="0" lvl="0" indent="0" algn="l" rtl="0">
              <a:spcBef>
                <a:spcPts val="1000"/>
              </a:spcBef>
              <a:spcAft>
                <a:spcPts val="0"/>
              </a:spcAft>
              <a:buNone/>
            </a:pPr>
            <a:endParaRPr sz="2150" dirty="0"/>
          </a:p>
          <a:p>
            <a:pPr marL="0" lvl="0" indent="0" algn="l" rtl="0">
              <a:spcBef>
                <a:spcPts val="1000"/>
              </a:spcBef>
              <a:spcAft>
                <a:spcPts val="0"/>
              </a:spcAft>
              <a:buNone/>
            </a:pPr>
            <a:r>
              <a:rPr lang="en-US" sz="2150" u="sng" dirty="0"/>
              <a:t>Homoscedasticity</a:t>
            </a:r>
            <a:endParaRPr sz="2150" u="sng" dirty="0"/>
          </a:p>
          <a:p>
            <a:pPr marL="0" lvl="0" indent="0" algn="l" rtl="0">
              <a:spcBef>
                <a:spcPts val="1000"/>
              </a:spcBef>
              <a:spcAft>
                <a:spcPts val="0"/>
              </a:spcAft>
              <a:buNone/>
            </a:pPr>
            <a:r>
              <a:rPr lang="en-US" sz="2150" dirty="0"/>
              <a:t>Homoscedasticity is met checked using Durbin Watson must be less than 4, we got 2 (as seen in OLS)</a:t>
            </a:r>
            <a:endParaRPr sz="2150" dirty="0"/>
          </a:p>
        </p:txBody>
      </p:sp>
      <p:sp>
        <p:nvSpPr>
          <p:cNvPr id="517" name="Google Shape;517;g106def2620b_0_0"/>
          <p:cNvSpPr txBox="1">
            <a:spLocks noGrp="1"/>
          </p:cNvSpPr>
          <p:nvPr>
            <p:ph type="body" idx="2"/>
          </p:nvPr>
        </p:nvSpPr>
        <p:spPr>
          <a:xfrm>
            <a:off x="4933917" y="1465469"/>
            <a:ext cx="5223900" cy="4672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200" u="sng" dirty="0"/>
              <a:t>Independence</a:t>
            </a:r>
            <a:endParaRPr sz="2200" u="sng" dirty="0"/>
          </a:p>
          <a:p>
            <a:pPr marL="0" lvl="0" indent="0" algn="l" rtl="0">
              <a:spcBef>
                <a:spcPts val="1000"/>
              </a:spcBef>
              <a:spcAft>
                <a:spcPts val="0"/>
              </a:spcAft>
              <a:buNone/>
            </a:pPr>
            <a:r>
              <a:rPr lang="en-US" sz="2200" dirty="0"/>
              <a:t>Prior to running our models we dropped the most highly correlated variables and created more independent data. However after running OLS we find there is still some multicollinearity.</a:t>
            </a:r>
            <a:endParaRPr sz="2200" dirty="0"/>
          </a:p>
          <a:p>
            <a:pPr marL="0" lvl="0" indent="0" algn="l" rtl="0">
              <a:spcBef>
                <a:spcPts val="1000"/>
              </a:spcBef>
              <a:spcAft>
                <a:spcPts val="0"/>
              </a:spcAft>
              <a:buNone/>
            </a:pPr>
            <a:endParaRPr sz="2200" dirty="0"/>
          </a:p>
          <a:p>
            <a:pPr marL="0" lvl="0" indent="0" algn="l" rtl="0">
              <a:spcBef>
                <a:spcPts val="1000"/>
              </a:spcBef>
              <a:spcAft>
                <a:spcPts val="0"/>
              </a:spcAft>
              <a:buNone/>
            </a:pPr>
            <a:r>
              <a:rPr lang="en-US" sz="2200" u="sng" dirty="0"/>
              <a:t>Normality</a:t>
            </a:r>
            <a:endParaRPr sz="2200" u="sng" dirty="0"/>
          </a:p>
          <a:p>
            <a:pPr marL="0" lvl="0" indent="0" algn="l" rtl="0">
              <a:spcBef>
                <a:spcPts val="1000"/>
              </a:spcBef>
              <a:spcAft>
                <a:spcPts val="0"/>
              </a:spcAft>
              <a:buNone/>
            </a:pPr>
            <a:r>
              <a:rPr lang="en-US" sz="2200" dirty="0"/>
              <a:t>We had high skewness which we improved using IQR and p values to remove outliers.</a:t>
            </a:r>
            <a:endParaRPr sz="2200" dirty="0"/>
          </a:p>
          <a:p>
            <a:pPr marL="0" lvl="0" indent="0" algn="l" rtl="0">
              <a:spcBef>
                <a:spcPts val="1000"/>
              </a:spcBef>
              <a:spcAft>
                <a:spcPts val="0"/>
              </a:spcAft>
              <a:buNone/>
            </a:pPr>
            <a:r>
              <a:rPr lang="en-US" sz="2200" dirty="0"/>
              <a:t>We were also able to visualize.</a:t>
            </a:r>
            <a:endParaRPr sz="2200"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sp>
        <p:nvSpPr>
          <p:cNvPr id="518" name="Google Shape;518;g106def2620b_0_0"/>
          <p:cNvSpPr txBox="1">
            <a:spLocks noGrp="1"/>
          </p:cNvSpPr>
          <p:nvPr>
            <p:ph type="title"/>
          </p:nvPr>
        </p:nvSpPr>
        <p:spPr>
          <a:xfrm>
            <a:off x="382060" y="12"/>
            <a:ext cx="10515600" cy="15285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rPr>
              <a:t> Assumptions of the Multiple Linear Regression Model</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fcac6592e8_0_45"/>
          <p:cNvSpPr txBox="1">
            <a:spLocks noGrp="1"/>
          </p:cNvSpPr>
          <p:nvPr>
            <p:ph type="body" idx="1"/>
          </p:nvPr>
        </p:nvSpPr>
        <p:spPr>
          <a:xfrm>
            <a:off x="838200" y="1474375"/>
            <a:ext cx="10354200" cy="5144100"/>
          </a:xfrm>
          <a:prstGeom prst="rect">
            <a:avLst/>
          </a:prstGeom>
        </p:spPr>
        <p:txBody>
          <a:bodyPr spcFirstLastPara="1" wrap="square" lIns="91425" tIns="45700" rIns="91425" bIns="45700" anchor="t" anchorCtr="0">
            <a:normAutofit fontScale="92500"/>
          </a:bodyPr>
          <a:lstStyle/>
          <a:p>
            <a:pPr marL="0" lvl="0" indent="0" algn="l" rtl="0">
              <a:lnSpc>
                <a:spcPct val="115000"/>
              </a:lnSpc>
              <a:spcBef>
                <a:spcPts val="1000"/>
              </a:spcBef>
              <a:spcAft>
                <a:spcPts val="0"/>
              </a:spcAft>
              <a:buNone/>
            </a:pPr>
            <a:r>
              <a:rPr lang="en-US" dirty="0"/>
              <a:t>For a continuous TV prediction, we identified the following Models:</a:t>
            </a:r>
            <a:endParaRPr dirty="0"/>
          </a:p>
          <a:p>
            <a:pPr marL="457200" lvl="0" indent="-325755" algn="l" rtl="0">
              <a:lnSpc>
                <a:spcPct val="115000"/>
              </a:lnSpc>
              <a:spcBef>
                <a:spcPts val="1000"/>
              </a:spcBef>
              <a:spcAft>
                <a:spcPts val="0"/>
              </a:spcAft>
              <a:buSzPct val="64285"/>
              <a:buChar char="•"/>
            </a:pPr>
            <a:r>
              <a:rPr lang="en-US" dirty="0"/>
              <a:t>Multiple Linear Regression</a:t>
            </a:r>
            <a:endParaRPr dirty="0"/>
          </a:p>
          <a:p>
            <a:pPr marL="457200" lvl="0" indent="-325755" algn="l" rtl="0">
              <a:lnSpc>
                <a:spcPct val="115000"/>
              </a:lnSpc>
              <a:spcBef>
                <a:spcPts val="0"/>
              </a:spcBef>
              <a:spcAft>
                <a:spcPts val="0"/>
              </a:spcAft>
              <a:buSzPct val="64285"/>
              <a:buChar char="•"/>
            </a:pPr>
            <a:r>
              <a:rPr lang="en-US" dirty="0" err="1"/>
              <a:t>OlS</a:t>
            </a:r>
            <a:r>
              <a:rPr lang="en-US" dirty="0"/>
              <a:t> Regression (stat model)</a:t>
            </a:r>
            <a:endParaRPr dirty="0"/>
          </a:p>
          <a:p>
            <a:pPr marL="457200" lvl="0" indent="-325755" algn="l" rtl="0">
              <a:lnSpc>
                <a:spcPct val="115000"/>
              </a:lnSpc>
              <a:spcBef>
                <a:spcPts val="0"/>
              </a:spcBef>
              <a:spcAft>
                <a:spcPts val="0"/>
              </a:spcAft>
              <a:buSzPct val="64285"/>
              <a:buChar char="•"/>
            </a:pPr>
            <a:r>
              <a:rPr lang="en-US" dirty="0"/>
              <a:t>Random Forest</a:t>
            </a:r>
            <a:endParaRPr dirty="0"/>
          </a:p>
          <a:p>
            <a:pPr marL="457200" lvl="0" indent="-325755" algn="l" rtl="0">
              <a:lnSpc>
                <a:spcPct val="115000"/>
              </a:lnSpc>
              <a:spcBef>
                <a:spcPts val="0"/>
              </a:spcBef>
              <a:spcAft>
                <a:spcPts val="0"/>
              </a:spcAft>
              <a:buSzPct val="64285"/>
              <a:buChar char="•"/>
            </a:pPr>
            <a:r>
              <a:rPr lang="en-US" dirty="0"/>
              <a:t>Ridge Regression</a:t>
            </a:r>
            <a:endParaRPr dirty="0"/>
          </a:p>
          <a:p>
            <a:pPr marL="457200" lvl="0" indent="-325755" algn="l" rtl="0">
              <a:lnSpc>
                <a:spcPct val="115000"/>
              </a:lnSpc>
              <a:spcBef>
                <a:spcPts val="0"/>
              </a:spcBef>
              <a:spcAft>
                <a:spcPts val="0"/>
              </a:spcAft>
              <a:buSzPct val="64285"/>
              <a:buChar char="•"/>
            </a:pPr>
            <a:r>
              <a:rPr lang="en-US" dirty="0"/>
              <a:t>Lasso Regression</a:t>
            </a:r>
            <a:endParaRPr dirty="0"/>
          </a:p>
          <a:p>
            <a:pPr marL="457200" lvl="0" indent="-325755" algn="l" rtl="0">
              <a:lnSpc>
                <a:spcPct val="115000"/>
              </a:lnSpc>
              <a:spcBef>
                <a:spcPts val="0"/>
              </a:spcBef>
              <a:spcAft>
                <a:spcPts val="0"/>
              </a:spcAft>
              <a:buSzPct val="64285"/>
              <a:buChar char="•"/>
            </a:pPr>
            <a:r>
              <a:rPr lang="en-US" dirty="0" err="1"/>
              <a:t>ElasticNet</a:t>
            </a:r>
            <a:endParaRPr dirty="0"/>
          </a:p>
          <a:p>
            <a:pPr marL="457200" lvl="0" indent="-325755" algn="l" rtl="0">
              <a:lnSpc>
                <a:spcPct val="115000"/>
              </a:lnSpc>
              <a:spcBef>
                <a:spcPts val="0"/>
              </a:spcBef>
              <a:spcAft>
                <a:spcPts val="0"/>
              </a:spcAft>
              <a:buSzPct val="64285"/>
              <a:buChar char="•"/>
            </a:pPr>
            <a:r>
              <a:rPr lang="en-US" dirty="0"/>
              <a:t>K-Nearest Neighbor</a:t>
            </a:r>
            <a:endParaRPr dirty="0"/>
          </a:p>
          <a:p>
            <a:pPr marL="457200" lvl="0" indent="-325755" algn="l" rtl="0">
              <a:lnSpc>
                <a:spcPct val="115000"/>
              </a:lnSpc>
              <a:spcBef>
                <a:spcPts val="0"/>
              </a:spcBef>
              <a:spcAft>
                <a:spcPts val="0"/>
              </a:spcAft>
              <a:buSzPct val="64285"/>
              <a:buChar char="•"/>
            </a:pPr>
            <a:r>
              <a:rPr lang="en-US" dirty="0"/>
              <a:t>Decision Tree Regression</a:t>
            </a:r>
            <a:endParaRPr dirty="0"/>
          </a:p>
          <a:p>
            <a:pPr marL="457200" lvl="0" indent="-325755" algn="l" rtl="0">
              <a:lnSpc>
                <a:spcPct val="115000"/>
              </a:lnSpc>
              <a:spcBef>
                <a:spcPts val="0"/>
              </a:spcBef>
              <a:spcAft>
                <a:spcPts val="0"/>
              </a:spcAft>
              <a:buSzPct val="64285"/>
              <a:buChar char="•"/>
            </a:pPr>
            <a:r>
              <a:rPr lang="en-US" dirty="0" err="1"/>
              <a:t>XGboost</a:t>
            </a:r>
            <a:endParaRPr dirty="0"/>
          </a:p>
        </p:txBody>
      </p:sp>
      <p:sp>
        <p:nvSpPr>
          <p:cNvPr id="524" name="Google Shape;524;gfcac6592e8_0_45"/>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rPr>
              <a:t> ML Model Selection </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1"/>
          <p:cNvSpPr txBox="1"/>
          <p:nvPr/>
        </p:nvSpPr>
        <p:spPr>
          <a:xfrm>
            <a:off x="1191050" y="325975"/>
            <a:ext cx="9979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Trebuchet MS"/>
                <a:ea typeface="Trebuchet MS"/>
                <a:cs typeface="Trebuchet MS"/>
                <a:sym typeface="Trebuchet MS"/>
              </a:rPr>
              <a:t>Data Overview</a:t>
            </a:r>
            <a:endParaRPr sz="2200" b="0" i="0" u="none" strike="noStrike" cap="none">
              <a:solidFill>
                <a:srgbClr val="000000"/>
              </a:solidFill>
              <a:latin typeface="Trebuchet MS"/>
              <a:ea typeface="Trebuchet MS"/>
              <a:cs typeface="Trebuchet MS"/>
              <a:sym typeface="Trebuchet MS"/>
            </a:endParaRPr>
          </a:p>
        </p:txBody>
      </p:sp>
      <p:grpSp>
        <p:nvGrpSpPr>
          <p:cNvPr id="177" name="Google Shape;177;p11"/>
          <p:cNvGrpSpPr/>
          <p:nvPr/>
        </p:nvGrpSpPr>
        <p:grpSpPr>
          <a:xfrm>
            <a:off x="941313" y="2263642"/>
            <a:ext cx="9171244" cy="857980"/>
            <a:chOff x="672370" y="2322567"/>
            <a:chExt cx="6878605" cy="643501"/>
          </a:xfrm>
        </p:grpSpPr>
        <p:sp>
          <p:nvSpPr>
            <p:cNvPr id="178" name="Google Shape;178;p11"/>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1"/>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1"/>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1"/>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chr, 105 levels</a:t>
              </a:r>
              <a:endParaRPr sz="1300" b="0" i="0" u="none" strike="noStrike" cap="none">
                <a:solidFill>
                  <a:srgbClr val="FFFFFF"/>
                </a:solidFill>
                <a:latin typeface="Roboto"/>
                <a:ea typeface="Roboto"/>
                <a:cs typeface="Roboto"/>
                <a:sym typeface="Roboto"/>
              </a:endParaRPr>
            </a:p>
          </p:txBody>
        </p:sp>
        <p:sp>
          <p:nvSpPr>
            <p:cNvPr id="182" name="Google Shape;182;p11"/>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1"/>
            <p:cNvSpPr/>
            <p:nvPr/>
          </p:nvSpPr>
          <p:spPr>
            <a:xfrm>
              <a:off x="672370" y="2322573"/>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model</a:t>
              </a:r>
              <a:endParaRPr sz="3500" b="0" i="0" u="none" strike="noStrike" cap="none">
                <a:solidFill>
                  <a:srgbClr val="FFFFFF"/>
                </a:solidFill>
                <a:latin typeface="Roboto Thin"/>
                <a:ea typeface="Roboto Thin"/>
                <a:cs typeface="Roboto Thin"/>
                <a:sym typeface="Roboto Thin"/>
              </a:endParaRPr>
            </a:p>
          </p:txBody>
        </p:sp>
        <p:sp>
          <p:nvSpPr>
            <p:cNvPr id="184" name="Google Shape;184;p11"/>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Bar Graph of model sold at the highest price</a:t>
              </a:r>
              <a:endParaRPr sz="1100" b="0" i="0" u="none" strike="noStrike" cap="none">
                <a:solidFill>
                  <a:srgbClr val="AC1145"/>
                </a:solidFill>
                <a:latin typeface="Roboto"/>
                <a:ea typeface="Roboto"/>
                <a:cs typeface="Roboto"/>
                <a:sym typeface="Roboto"/>
              </a:endParaRPr>
            </a:p>
          </p:txBody>
        </p:sp>
      </p:grpSp>
      <p:grpSp>
        <p:nvGrpSpPr>
          <p:cNvPr id="185" name="Google Shape;185;p11"/>
          <p:cNvGrpSpPr/>
          <p:nvPr/>
        </p:nvGrpSpPr>
        <p:grpSpPr>
          <a:xfrm>
            <a:off x="941313" y="1405667"/>
            <a:ext cx="9171244" cy="857980"/>
            <a:chOff x="672370" y="2322567"/>
            <a:chExt cx="6878605" cy="643501"/>
          </a:xfrm>
        </p:grpSpPr>
        <p:sp>
          <p:nvSpPr>
            <p:cNvPr id="186" name="Google Shape;186;p11"/>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1"/>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1"/>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1"/>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chr, 3 levels</a:t>
              </a:r>
              <a:endParaRPr sz="1300" b="0" i="0" u="none" strike="noStrike" cap="none">
                <a:solidFill>
                  <a:srgbClr val="FFFFFF"/>
                </a:solidFill>
                <a:latin typeface="Roboto"/>
                <a:ea typeface="Roboto"/>
                <a:cs typeface="Roboto"/>
                <a:sym typeface="Roboto"/>
              </a:endParaRPr>
            </a:p>
          </p:txBody>
        </p:sp>
        <p:sp>
          <p:nvSpPr>
            <p:cNvPr id="190" name="Google Shape;190;p11"/>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1"/>
            <p:cNvSpPr/>
            <p:nvPr/>
          </p:nvSpPr>
          <p:spPr>
            <a:xfrm>
              <a:off x="672370" y="2322573"/>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maker</a:t>
              </a:r>
              <a:endParaRPr sz="3500" b="0" i="0" u="none" strike="noStrike" cap="none">
                <a:solidFill>
                  <a:srgbClr val="FFFFFF"/>
                </a:solidFill>
                <a:latin typeface="Roboto Thin"/>
                <a:ea typeface="Roboto Thin"/>
                <a:cs typeface="Roboto Thin"/>
                <a:sym typeface="Roboto Thin"/>
              </a:endParaRPr>
            </a:p>
          </p:txBody>
        </p:sp>
        <p:sp>
          <p:nvSpPr>
            <p:cNvPr id="192" name="Google Shape;192;p11"/>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Only 3 levels</a:t>
              </a:r>
              <a:endParaRPr sz="1100" b="0" i="0" u="none" strike="noStrike" cap="none">
                <a:solidFill>
                  <a:srgbClr val="AC1145"/>
                </a:solidFill>
                <a:latin typeface="Roboto"/>
                <a:ea typeface="Roboto"/>
                <a:cs typeface="Roboto"/>
                <a:sym typeface="Roboto"/>
              </a:endParaRPr>
            </a:p>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Equal number of models in data set</a:t>
              </a:r>
              <a:endParaRPr sz="1100" b="0" i="0" u="none" strike="noStrike" cap="none">
                <a:solidFill>
                  <a:srgbClr val="AC1145"/>
                </a:solidFill>
                <a:latin typeface="Roboto"/>
                <a:ea typeface="Roboto"/>
                <a:cs typeface="Roboto"/>
                <a:sym typeface="Roboto"/>
              </a:endParaRPr>
            </a:p>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Does not give much information</a:t>
              </a:r>
              <a:endParaRPr sz="1100" b="0" i="0" u="none" strike="noStrike" cap="none">
                <a:solidFill>
                  <a:srgbClr val="AC1145"/>
                </a:solidFill>
                <a:latin typeface="Roboto"/>
                <a:ea typeface="Roboto"/>
                <a:cs typeface="Roboto"/>
                <a:sym typeface="Roboto"/>
              </a:endParaRPr>
            </a:p>
          </p:txBody>
        </p:sp>
      </p:grpSp>
      <p:grpSp>
        <p:nvGrpSpPr>
          <p:cNvPr id="193" name="Google Shape;193;p11"/>
          <p:cNvGrpSpPr/>
          <p:nvPr/>
        </p:nvGrpSpPr>
        <p:grpSpPr>
          <a:xfrm>
            <a:off x="941313" y="3979592"/>
            <a:ext cx="9171244" cy="857980"/>
            <a:chOff x="672370" y="2322567"/>
            <a:chExt cx="6878605" cy="643501"/>
          </a:xfrm>
        </p:grpSpPr>
        <p:sp>
          <p:nvSpPr>
            <p:cNvPr id="194" name="Google Shape;194;p11"/>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1"/>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1"/>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1"/>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chr, 123 levels</a:t>
              </a:r>
              <a:endParaRPr sz="1300" b="0" i="0" u="none" strike="noStrike" cap="none">
                <a:solidFill>
                  <a:srgbClr val="FFFFFF"/>
                </a:solidFill>
                <a:latin typeface="Roboto Medium"/>
                <a:ea typeface="Roboto Medium"/>
                <a:cs typeface="Roboto Medium"/>
                <a:sym typeface="Roboto Medium"/>
              </a:endParaRPr>
            </a:p>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unreasonable low outliers</a:t>
              </a:r>
              <a:endParaRPr sz="1300" b="0" i="0" u="none" strike="noStrike" cap="none">
                <a:solidFill>
                  <a:srgbClr val="FFFFFF"/>
                </a:solidFill>
                <a:latin typeface="Roboto Medium"/>
                <a:ea typeface="Roboto Medium"/>
                <a:cs typeface="Roboto Medium"/>
                <a:sym typeface="Roboto Medium"/>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rgbClr val="FFFFFF"/>
                </a:solidFill>
                <a:latin typeface="Roboto Medium"/>
                <a:ea typeface="Roboto Medium"/>
                <a:cs typeface="Roboto Medium"/>
                <a:sym typeface="Roboto Medium"/>
              </a:endParaRPr>
            </a:p>
          </p:txBody>
        </p:sp>
        <p:sp>
          <p:nvSpPr>
            <p:cNvPr id="198" name="Google Shape;198;p11"/>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1"/>
            <p:cNvSpPr/>
            <p:nvPr/>
          </p:nvSpPr>
          <p:spPr>
            <a:xfrm>
              <a:off x="672370" y="2322573"/>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 manufacture year</a:t>
              </a:r>
              <a:endParaRPr sz="1800" b="0" i="0" u="none" strike="noStrike" cap="none">
                <a:solidFill>
                  <a:srgbClr val="FFFFFF"/>
                </a:solidFill>
                <a:latin typeface="Roboto Thin"/>
                <a:ea typeface="Roboto Thin"/>
                <a:cs typeface="Roboto Thin"/>
                <a:sym typeface="Roboto Thin"/>
              </a:endParaRPr>
            </a:p>
          </p:txBody>
        </p:sp>
        <p:sp>
          <p:nvSpPr>
            <p:cNvPr id="200" name="Google Shape;200;p11"/>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 2001-2016  Car Sales vs. Manufacture Year positively correlated. </a:t>
              </a:r>
              <a:endParaRPr sz="1100" b="0" i="0" u="none" strike="noStrike" cap="none">
                <a:solidFill>
                  <a:srgbClr val="AC1145"/>
                </a:solidFill>
                <a:latin typeface="Roboto"/>
                <a:ea typeface="Roboto"/>
                <a:cs typeface="Roboto"/>
                <a:sym typeface="Roboto"/>
              </a:endParaRPr>
            </a:p>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The newer the more sales.</a:t>
              </a:r>
              <a:endParaRPr sz="1100" b="0" i="0" u="none" strike="noStrike" cap="none">
                <a:solidFill>
                  <a:srgbClr val="AC1145"/>
                </a:solidFill>
                <a:latin typeface="Roboto"/>
                <a:ea typeface="Roboto"/>
                <a:cs typeface="Roboto"/>
                <a:sym typeface="Roboto"/>
              </a:endParaRPr>
            </a:p>
            <a:p>
              <a:pPr marL="60960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AC1145"/>
                </a:solidFill>
                <a:latin typeface="Roboto"/>
                <a:ea typeface="Roboto"/>
                <a:cs typeface="Roboto"/>
                <a:sym typeface="Roboto"/>
              </a:endParaRPr>
            </a:p>
          </p:txBody>
        </p:sp>
      </p:grpSp>
      <p:grpSp>
        <p:nvGrpSpPr>
          <p:cNvPr id="201" name="Google Shape;201;p11"/>
          <p:cNvGrpSpPr/>
          <p:nvPr/>
        </p:nvGrpSpPr>
        <p:grpSpPr>
          <a:xfrm>
            <a:off x="941313" y="3121617"/>
            <a:ext cx="9171244" cy="857980"/>
            <a:chOff x="672370" y="2322567"/>
            <a:chExt cx="6878605" cy="643501"/>
          </a:xfrm>
        </p:grpSpPr>
        <p:sp>
          <p:nvSpPr>
            <p:cNvPr id="202" name="Google Shape;202;p11"/>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1"/>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1"/>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1"/>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num, </a:t>
              </a:r>
              <a:r>
                <a:rPr lang="en-US" sz="1300" b="0" i="0" u="none" strike="noStrike" cap="none">
                  <a:solidFill>
                    <a:schemeClr val="lt1"/>
                  </a:solidFill>
                  <a:latin typeface="Roboto Medium"/>
                  <a:ea typeface="Roboto Medium"/>
                  <a:cs typeface="Roboto Medium"/>
                  <a:sym typeface="Roboto Medium"/>
                </a:rPr>
                <a:t> 67879, levels </a:t>
              </a:r>
              <a:endParaRPr sz="1300" b="0" i="0" u="none" strike="noStrike" cap="none">
                <a:solidFill>
                  <a:schemeClr val="lt1"/>
                </a:solidFill>
                <a:latin typeface="Roboto Medium"/>
                <a:ea typeface="Roboto Medium"/>
                <a:cs typeface="Roboto Medium"/>
                <a:sym typeface="Roboto Medium"/>
              </a:endParaRPr>
            </a:p>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highly right skewed</a:t>
              </a:r>
              <a:endParaRPr sz="1300" b="0" i="0" u="none" strike="noStrike" cap="none">
                <a:solidFill>
                  <a:srgbClr val="FFFFFF"/>
                </a:solidFill>
                <a:latin typeface="Roboto Medium"/>
                <a:ea typeface="Roboto Medium"/>
                <a:cs typeface="Roboto Medium"/>
                <a:sym typeface="Roboto Medium"/>
              </a:endParaRPr>
            </a:p>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Unreasonable high outlier -        6 million; 2nd largest 199,054</a:t>
              </a:r>
              <a:endParaRPr sz="1300" b="0" i="0" u="none" strike="noStrike" cap="none">
                <a:solidFill>
                  <a:srgbClr val="FFFFFF"/>
                </a:solidFill>
                <a:latin typeface="Roboto Medium"/>
                <a:ea typeface="Roboto Medium"/>
                <a:cs typeface="Roboto Medium"/>
                <a:sym typeface="Roboto Medium"/>
              </a:endParaRPr>
            </a:p>
          </p:txBody>
        </p:sp>
        <p:sp>
          <p:nvSpPr>
            <p:cNvPr id="206" name="Google Shape;206;p11"/>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1"/>
            <p:cNvSpPr/>
            <p:nvPr/>
          </p:nvSpPr>
          <p:spPr>
            <a:xfrm>
              <a:off x="672370" y="2322573"/>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mileage</a:t>
              </a:r>
              <a:endParaRPr sz="1800" b="0" i="0" u="none" strike="noStrike" cap="none">
                <a:solidFill>
                  <a:srgbClr val="FFFFFF"/>
                </a:solidFill>
                <a:latin typeface="Roboto Thin"/>
                <a:ea typeface="Roboto Thin"/>
                <a:cs typeface="Roboto Thin"/>
                <a:sym typeface="Roboto Thin"/>
              </a:endParaRPr>
            </a:p>
          </p:txBody>
        </p:sp>
        <p:sp>
          <p:nvSpPr>
            <p:cNvPr id="208" name="Google Shape;208;p11"/>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AC1145"/>
                </a:solidFill>
                <a:latin typeface="Roboto"/>
                <a:ea typeface="Roboto"/>
                <a:cs typeface="Roboto"/>
                <a:sym typeface="Roboto"/>
              </a:endParaRPr>
            </a:p>
            <a:p>
              <a:pPr marL="609600" marR="0" lvl="0" indent="-374650" algn="l" rtl="0">
                <a:lnSpc>
                  <a:spcPct val="100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 13945/300000=5% cars with &lt;=100 miles.</a:t>
              </a:r>
              <a:endParaRPr sz="1100" b="0" i="0" u="none" strike="noStrike" cap="none">
                <a:solidFill>
                  <a:srgbClr val="AC1145"/>
                </a:solidFill>
                <a:latin typeface="Roboto"/>
                <a:ea typeface="Roboto"/>
                <a:cs typeface="Roboto"/>
                <a:sym typeface="Roboto"/>
              </a:endParaRPr>
            </a:p>
            <a:p>
              <a:pPr marL="609600" marR="0" lvl="0" indent="-374650" algn="l" rtl="0">
                <a:lnSpc>
                  <a:spcPct val="100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 1763 cars with 0 mileage </a:t>
              </a:r>
              <a:endParaRPr sz="1100" b="0" i="0" u="none" strike="noStrike" cap="none">
                <a:solidFill>
                  <a:srgbClr val="AC1145"/>
                </a:solidFill>
                <a:latin typeface="Roboto"/>
                <a:ea typeface="Roboto"/>
                <a:cs typeface="Roboto"/>
                <a:sym typeface="Roboto"/>
              </a:endParaRPr>
            </a:p>
          </p:txBody>
        </p:sp>
      </p:grpSp>
      <p:pic>
        <p:nvPicPr>
          <p:cNvPr id="209" name="Google Shape;209;p11"/>
          <p:cNvPicPr preferRelativeResize="0"/>
          <p:nvPr/>
        </p:nvPicPr>
        <p:blipFill rotWithShape="1">
          <a:blip r:embed="rId3">
            <a:alphaModFix/>
          </a:blip>
          <a:srcRect/>
          <a:stretch/>
        </p:blipFill>
        <p:spPr>
          <a:xfrm>
            <a:off x="778700" y="4837575"/>
            <a:ext cx="2718375" cy="1865225"/>
          </a:xfrm>
          <a:prstGeom prst="rect">
            <a:avLst/>
          </a:prstGeom>
          <a:noFill/>
          <a:ln>
            <a:noFill/>
          </a:ln>
        </p:spPr>
      </p:pic>
      <p:pic>
        <p:nvPicPr>
          <p:cNvPr id="210" name="Google Shape;210;p11"/>
          <p:cNvPicPr preferRelativeResize="0"/>
          <p:nvPr/>
        </p:nvPicPr>
        <p:blipFill rotWithShape="1">
          <a:blip r:embed="rId4">
            <a:alphaModFix/>
          </a:blip>
          <a:srcRect/>
          <a:stretch/>
        </p:blipFill>
        <p:spPr>
          <a:xfrm>
            <a:off x="9521975" y="1279750"/>
            <a:ext cx="2950850" cy="1708975"/>
          </a:xfrm>
          <a:prstGeom prst="rect">
            <a:avLst/>
          </a:prstGeom>
          <a:noFill/>
          <a:ln>
            <a:noFill/>
          </a:ln>
        </p:spPr>
      </p:pic>
      <p:pic>
        <p:nvPicPr>
          <p:cNvPr id="211" name="Google Shape;211;p11"/>
          <p:cNvPicPr preferRelativeResize="0"/>
          <p:nvPr/>
        </p:nvPicPr>
        <p:blipFill rotWithShape="1">
          <a:blip r:embed="rId5">
            <a:alphaModFix/>
          </a:blip>
          <a:srcRect/>
          <a:stretch/>
        </p:blipFill>
        <p:spPr>
          <a:xfrm>
            <a:off x="7656885" y="4653947"/>
            <a:ext cx="3513965" cy="2115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107186f6258_1_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Next Steps</a:t>
            </a:r>
            <a:endParaRPr/>
          </a:p>
        </p:txBody>
      </p:sp>
      <p:sp>
        <p:nvSpPr>
          <p:cNvPr id="537" name="Google Shape;537;g107186f6258_1_22"/>
          <p:cNvSpPr txBox="1">
            <a:spLocks noGrp="1"/>
          </p:cNvSpPr>
          <p:nvPr>
            <p:ph type="body" idx="1"/>
          </p:nvPr>
        </p:nvSpPr>
        <p:spPr>
          <a:xfrm>
            <a:off x="838200" y="1429789"/>
            <a:ext cx="10643700" cy="4746936"/>
          </a:xfrm>
          <a:prstGeom prst="rect">
            <a:avLst/>
          </a:prstGeom>
        </p:spPr>
        <p:txBody>
          <a:bodyPr spcFirstLastPara="1" wrap="square" lIns="91425" tIns="45700" rIns="91425" bIns="45700" anchor="t" anchorCtr="0">
            <a:normAutofit fontScale="92500"/>
          </a:bodyPr>
          <a:lstStyle/>
          <a:p>
            <a:pPr marL="0" lvl="0" indent="0" algn="l" rtl="0">
              <a:lnSpc>
                <a:spcPct val="115000"/>
              </a:lnSpc>
              <a:spcBef>
                <a:spcPts val="1000"/>
              </a:spcBef>
              <a:spcAft>
                <a:spcPts val="0"/>
              </a:spcAft>
              <a:buNone/>
            </a:pPr>
            <a:r>
              <a:rPr lang="en-US" dirty="0"/>
              <a:t>So far decision tree performed the best. We have only x variables and each is statistically significant to the TV.</a:t>
            </a:r>
            <a:endParaRPr dirty="0"/>
          </a:p>
          <a:p>
            <a:pPr marL="0" lvl="0" indent="0" algn="l" rtl="0">
              <a:lnSpc>
                <a:spcPct val="115000"/>
              </a:lnSpc>
              <a:spcBef>
                <a:spcPts val="1000"/>
              </a:spcBef>
              <a:spcAft>
                <a:spcPts val="0"/>
              </a:spcAft>
              <a:buNone/>
            </a:pPr>
            <a:r>
              <a:rPr lang="en-US" dirty="0"/>
              <a:t>Based on R^2 results, the models are not performing as good as we would like them to. So we will be making further transformations on our data.(</a:t>
            </a:r>
            <a:r>
              <a:rPr lang="en-US" dirty="0" err="1"/>
              <a:t>e.g.further</a:t>
            </a:r>
            <a:r>
              <a:rPr lang="en-US" dirty="0"/>
              <a:t> reduce Homoscedasticity.) </a:t>
            </a:r>
          </a:p>
          <a:p>
            <a:pPr marL="0" lvl="0" indent="0" algn="l" rtl="0">
              <a:lnSpc>
                <a:spcPct val="115000"/>
              </a:lnSpc>
              <a:spcBef>
                <a:spcPts val="1000"/>
              </a:spcBef>
              <a:spcAft>
                <a:spcPts val="0"/>
              </a:spcAft>
              <a:buNone/>
            </a:pPr>
            <a:r>
              <a:rPr lang="en-US" dirty="0"/>
              <a:t>We logged price and explored other transformations </a:t>
            </a:r>
          </a:p>
          <a:p>
            <a:pPr marL="0" lvl="0" indent="0" algn="l" rtl="0">
              <a:lnSpc>
                <a:spcPct val="115000"/>
              </a:lnSpc>
              <a:spcBef>
                <a:spcPts val="1000"/>
              </a:spcBef>
              <a:spcAft>
                <a:spcPts val="0"/>
              </a:spcAft>
              <a:buNone/>
            </a:pPr>
            <a:r>
              <a:rPr lang="en-US" dirty="0"/>
              <a:t>on our features. We dropped highly correlated </a:t>
            </a:r>
          </a:p>
          <a:p>
            <a:pPr marL="0" lvl="0" indent="0" algn="l" rtl="0">
              <a:lnSpc>
                <a:spcPct val="115000"/>
              </a:lnSpc>
              <a:spcBef>
                <a:spcPts val="1000"/>
              </a:spcBef>
              <a:spcAft>
                <a:spcPts val="0"/>
              </a:spcAft>
              <a:buNone/>
            </a:pPr>
            <a:r>
              <a:rPr lang="en-US" dirty="0"/>
              <a:t>values after transformations as well. </a:t>
            </a:r>
            <a:endParaRPr dirty="0"/>
          </a:p>
          <a:p>
            <a:pPr marL="0" lvl="0" indent="0" algn="l" rtl="0">
              <a:lnSpc>
                <a:spcPct val="115000"/>
              </a:lnSpc>
              <a:spcBef>
                <a:spcPts val="1000"/>
              </a:spcBef>
              <a:spcAft>
                <a:spcPts val="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cfea788732_0_0"/>
          <p:cNvSpPr txBox="1"/>
          <p:nvPr/>
        </p:nvSpPr>
        <p:spPr>
          <a:xfrm>
            <a:off x="2549073" y="703675"/>
            <a:ext cx="8943300" cy="20286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Trebuchet MS"/>
              <a:buNone/>
            </a:pPr>
            <a:r>
              <a:rPr lang="en-US" sz="6000" b="1" dirty="0">
                <a:solidFill>
                  <a:schemeClr val="dk1"/>
                </a:solidFill>
                <a:latin typeface="Trebuchet MS"/>
                <a:sym typeface="Trebuchet MS"/>
              </a:rPr>
              <a:t>Recommendations</a:t>
            </a:r>
            <a:endParaRPr sz="1400" b="0" i="0" u="none" strike="noStrike" cap="none" dirty="0">
              <a:solidFill>
                <a:srgbClr val="000000"/>
              </a:solidFill>
              <a:latin typeface="Arial"/>
              <a:ea typeface="Arial"/>
              <a:cs typeface="Arial"/>
              <a:sym typeface="Arial"/>
            </a:endParaRPr>
          </a:p>
        </p:txBody>
      </p:sp>
      <p:sp>
        <p:nvSpPr>
          <p:cNvPr id="543" name="Google Shape;543;gcfea788732_0_0"/>
          <p:cNvSpPr txBox="1"/>
          <p:nvPr/>
        </p:nvSpPr>
        <p:spPr>
          <a:xfrm>
            <a:off x="4139125" y="3541925"/>
            <a:ext cx="7812300" cy="2612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endParaRPr sz="2400" b="1" dirty="0">
              <a:solidFill>
                <a:schemeClr val="dk1"/>
              </a:solidFill>
              <a:latin typeface="Trebuchet MS"/>
              <a:ea typeface="Trebuchet MS"/>
              <a:cs typeface="Trebuchet MS"/>
              <a:sym typeface="Trebuchet MS"/>
            </a:endParaRPr>
          </a:p>
          <a:p>
            <a:pPr marL="0" marR="0" lvl="0" indent="0" algn="ctr" rtl="0">
              <a:lnSpc>
                <a:spcPct val="90000"/>
              </a:lnSpc>
              <a:spcBef>
                <a:spcPts val="0"/>
              </a:spcBef>
              <a:spcAft>
                <a:spcPts val="0"/>
              </a:spcAft>
              <a:buClr>
                <a:schemeClr val="dk1"/>
              </a:buClr>
              <a:buSzPts val="2400"/>
              <a:buFont typeface="Arial"/>
              <a:buNone/>
            </a:pPr>
            <a:endParaRPr sz="2400" b="1" dirty="0">
              <a:solidFill>
                <a:schemeClr val="dk1"/>
              </a:solidFill>
              <a:latin typeface="Trebuchet MS"/>
              <a:ea typeface="Trebuchet MS"/>
              <a:cs typeface="Trebuchet MS"/>
              <a:sym typeface="Trebuchet MS"/>
            </a:endParaRPr>
          </a:p>
          <a:p>
            <a:pPr marL="0" marR="0" lvl="0" indent="0" algn="ctr" rtl="0">
              <a:lnSpc>
                <a:spcPct val="90000"/>
              </a:lnSpc>
              <a:spcBef>
                <a:spcPts val="0"/>
              </a:spcBef>
              <a:spcAft>
                <a:spcPts val="0"/>
              </a:spcAft>
              <a:buClr>
                <a:schemeClr val="dk1"/>
              </a:buClr>
              <a:buSzPts val="2400"/>
              <a:buFont typeface="Arial"/>
              <a:buNone/>
            </a:pPr>
            <a:endParaRPr sz="2400" b="1" dirty="0">
              <a:solidFill>
                <a:schemeClr val="dk1"/>
              </a:solidFill>
              <a:latin typeface="Trebuchet MS"/>
              <a:ea typeface="Trebuchet MS"/>
              <a:cs typeface="Trebuchet MS"/>
              <a:sym typeface="Trebuchet MS"/>
            </a:endParaRPr>
          </a:p>
          <a:p>
            <a:pPr marL="0" marR="0" lvl="0" indent="0" algn="ctr" rtl="0">
              <a:lnSpc>
                <a:spcPct val="90000"/>
              </a:lnSpc>
              <a:spcBef>
                <a:spcPts val="0"/>
              </a:spcBef>
              <a:spcAft>
                <a:spcPts val="0"/>
              </a:spcAft>
              <a:buClr>
                <a:schemeClr val="dk1"/>
              </a:buClr>
              <a:buSzPts val="2400"/>
              <a:buFont typeface="Arial"/>
              <a:buNone/>
            </a:pPr>
            <a:endParaRPr sz="2400" b="1" dirty="0">
              <a:solidFill>
                <a:schemeClr val="dk1"/>
              </a:solidFill>
              <a:latin typeface="Trebuchet MS"/>
              <a:ea typeface="Trebuchet MS"/>
              <a:cs typeface="Trebuchet MS"/>
              <a:sym typeface="Trebuchet MS"/>
            </a:endParaRPr>
          </a:p>
          <a:p>
            <a:pPr marL="0" marR="0" lvl="0" indent="0" algn="ctr" rtl="0">
              <a:lnSpc>
                <a:spcPct val="90000"/>
              </a:lnSpc>
              <a:spcBef>
                <a:spcPts val="0"/>
              </a:spcBef>
              <a:spcAft>
                <a:spcPts val="0"/>
              </a:spcAft>
              <a:buClr>
                <a:schemeClr val="dk1"/>
              </a:buClr>
              <a:buSzPts val="2400"/>
              <a:buFont typeface="Arial"/>
              <a:buNone/>
            </a:pPr>
            <a:endParaRPr sz="2400" b="1" dirty="0">
              <a:solidFill>
                <a:schemeClr val="dk1"/>
              </a:solidFill>
              <a:latin typeface="Trebuchet MS"/>
              <a:ea typeface="Trebuchet MS"/>
              <a:cs typeface="Trebuchet MS"/>
              <a:sym typeface="Trebuchet MS"/>
            </a:endParaRPr>
          </a:p>
          <a:p>
            <a:pPr marL="0" marR="0" lvl="0" indent="0" algn="ctr" rtl="0">
              <a:lnSpc>
                <a:spcPct val="90000"/>
              </a:lnSpc>
              <a:spcBef>
                <a:spcPts val="0"/>
              </a:spcBef>
              <a:spcAft>
                <a:spcPts val="0"/>
              </a:spcAft>
              <a:buClr>
                <a:schemeClr val="dk1"/>
              </a:buClr>
              <a:buSzPts val="2400"/>
              <a:buFont typeface="Arial"/>
              <a:buNone/>
            </a:pPr>
            <a:r>
              <a:rPr lang="en-US" sz="2200" b="1" dirty="0">
                <a:solidFill>
                  <a:schemeClr val="dk1"/>
                </a:solidFill>
                <a:latin typeface="Trebuchet MS"/>
                <a:ea typeface="Trebuchet MS"/>
                <a:cs typeface="Trebuchet MS"/>
                <a:sym typeface="Trebuchet MS"/>
              </a:rPr>
              <a:t>       December 19th, 2021</a:t>
            </a:r>
            <a:endParaRPr sz="2200" b="1" dirty="0">
              <a:solidFill>
                <a:schemeClr val="dk1"/>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cfea788732_0_6"/>
          <p:cNvSpPr txBox="1">
            <a:spLocks noGrp="1"/>
          </p:cNvSpPr>
          <p:nvPr>
            <p:ph type="body" idx="1"/>
          </p:nvPr>
        </p:nvSpPr>
        <p:spPr>
          <a:xfrm>
            <a:off x="838200" y="1474375"/>
            <a:ext cx="10354200" cy="5144100"/>
          </a:xfrm>
          <a:prstGeom prst="rect">
            <a:avLst/>
          </a:prstGeom>
        </p:spPr>
        <p:txBody>
          <a:bodyPr spcFirstLastPara="1" wrap="square" lIns="91425" tIns="45700" rIns="91425" bIns="45700" anchor="t" anchorCtr="0">
            <a:normAutofit fontScale="92500" lnSpcReduction="10000"/>
          </a:bodyPr>
          <a:lstStyle/>
          <a:p>
            <a:pPr marL="0" lvl="0" indent="0" algn="l" rtl="0">
              <a:lnSpc>
                <a:spcPct val="115000"/>
              </a:lnSpc>
              <a:spcBef>
                <a:spcPts val="1000"/>
              </a:spcBef>
              <a:spcAft>
                <a:spcPts val="0"/>
              </a:spcAft>
              <a:buNone/>
            </a:pPr>
            <a:r>
              <a:rPr lang="en-US"/>
              <a:t>For a continuous TV prediction, we identified the following Models:</a:t>
            </a:r>
            <a:endParaRPr/>
          </a:p>
          <a:p>
            <a:pPr marL="457200" lvl="0" indent="-334327" algn="l" rtl="0">
              <a:lnSpc>
                <a:spcPct val="115000"/>
              </a:lnSpc>
              <a:spcBef>
                <a:spcPts val="1000"/>
              </a:spcBef>
              <a:spcAft>
                <a:spcPts val="0"/>
              </a:spcAft>
              <a:buSzPct val="64285"/>
              <a:buChar char="•"/>
            </a:pPr>
            <a:r>
              <a:rPr lang="en-US"/>
              <a:t>Multiple Linear Regression</a:t>
            </a:r>
            <a:endParaRPr/>
          </a:p>
          <a:p>
            <a:pPr marL="457200" lvl="0" indent="-334327" algn="l" rtl="0">
              <a:lnSpc>
                <a:spcPct val="115000"/>
              </a:lnSpc>
              <a:spcBef>
                <a:spcPts val="0"/>
              </a:spcBef>
              <a:spcAft>
                <a:spcPts val="0"/>
              </a:spcAft>
              <a:buSzPct val="64285"/>
              <a:buChar char="•"/>
            </a:pPr>
            <a:r>
              <a:rPr lang="en-US"/>
              <a:t>OlS Regression (stat model)</a:t>
            </a:r>
            <a:endParaRPr/>
          </a:p>
          <a:p>
            <a:pPr marL="457200" lvl="0" indent="-334327" algn="l" rtl="0">
              <a:lnSpc>
                <a:spcPct val="115000"/>
              </a:lnSpc>
              <a:spcBef>
                <a:spcPts val="0"/>
              </a:spcBef>
              <a:spcAft>
                <a:spcPts val="0"/>
              </a:spcAft>
              <a:buSzPct val="64285"/>
              <a:buChar char="•"/>
            </a:pPr>
            <a:r>
              <a:rPr lang="en-US"/>
              <a:t>Random Forest</a:t>
            </a:r>
            <a:endParaRPr/>
          </a:p>
          <a:p>
            <a:pPr marL="457200" lvl="0" indent="-334327" algn="l" rtl="0">
              <a:lnSpc>
                <a:spcPct val="115000"/>
              </a:lnSpc>
              <a:spcBef>
                <a:spcPts val="0"/>
              </a:spcBef>
              <a:spcAft>
                <a:spcPts val="0"/>
              </a:spcAft>
              <a:buSzPct val="64285"/>
              <a:buChar char="•"/>
            </a:pPr>
            <a:r>
              <a:rPr lang="en-US"/>
              <a:t>Ridge Regression</a:t>
            </a:r>
            <a:endParaRPr/>
          </a:p>
          <a:p>
            <a:pPr marL="457200" lvl="0" indent="-334327" algn="l" rtl="0">
              <a:lnSpc>
                <a:spcPct val="115000"/>
              </a:lnSpc>
              <a:spcBef>
                <a:spcPts val="0"/>
              </a:spcBef>
              <a:spcAft>
                <a:spcPts val="0"/>
              </a:spcAft>
              <a:buSzPct val="64285"/>
              <a:buChar char="•"/>
            </a:pPr>
            <a:r>
              <a:rPr lang="en-US"/>
              <a:t>Lasso Regression</a:t>
            </a:r>
            <a:endParaRPr/>
          </a:p>
          <a:p>
            <a:pPr marL="457200" lvl="0" indent="-334327" algn="l" rtl="0">
              <a:lnSpc>
                <a:spcPct val="115000"/>
              </a:lnSpc>
              <a:spcBef>
                <a:spcPts val="0"/>
              </a:spcBef>
              <a:spcAft>
                <a:spcPts val="0"/>
              </a:spcAft>
              <a:buSzPct val="64285"/>
              <a:buChar char="•"/>
            </a:pPr>
            <a:r>
              <a:rPr lang="en-US"/>
              <a:t>ElasticNet</a:t>
            </a:r>
            <a:endParaRPr/>
          </a:p>
          <a:p>
            <a:pPr marL="457200" lvl="0" indent="-334327" algn="l" rtl="0">
              <a:lnSpc>
                <a:spcPct val="115000"/>
              </a:lnSpc>
              <a:spcBef>
                <a:spcPts val="0"/>
              </a:spcBef>
              <a:spcAft>
                <a:spcPts val="0"/>
              </a:spcAft>
              <a:buSzPct val="64285"/>
              <a:buChar char="•"/>
            </a:pPr>
            <a:r>
              <a:rPr lang="en-US"/>
              <a:t>K-Nearest Neighbor</a:t>
            </a:r>
            <a:endParaRPr/>
          </a:p>
          <a:p>
            <a:pPr marL="457200" lvl="0" indent="-334327" algn="l" rtl="0">
              <a:lnSpc>
                <a:spcPct val="115000"/>
              </a:lnSpc>
              <a:spcBef>
                <a:spcPts val="0"/>
              </a:spcBef>
              <a:spcAft>
                <a:spcPts val="0"/>
              </a:spcAft>
              <a:buSzPct val="64285"/>
              <a:buChar char="•"/>
            </a:pPr>
            <a:r>
              <a:rPr lang="en-US"/>
              <a:t>Decision Tree Regression</a:t>
            </a:r>
            <a:endParaRPr/>
          </a:p>
          <a:p>
            <a:pPr marL="457200" lvl="0" indent="-334327" algn="l" rtl="0">
              <a:lnSpc>
                <a:spcPct val="115000"/>
              </a:lnSpc>
              <a:spcBef>
                <a:spcPts val="0"/>
              </a:spcBef>
              <a:spcAft>
                <a:spcPts val="0"/>
              </a:spcAft>
              <a:buSzPct val="64285"/>
              <a:buChar char="•"/>
            </a:pPr>
            <a:r>
              <a:rPr lang="en-US"/>
              <a:t>XGboost</a:t>
            </a:r>
            <a:endParaRPr/>
          </a:p>
          <a:p>
            <a:pPr marL="457200" lvl="0" indent="-334327" algn="l" rtl="0">
              <a:lnSpc>
                <a:spcPct val="115000"/>
              </a:lnSpc>
              <a:spcBef>
                <a:spcPts val="0"/>
              </a:spcBef>
              <a:spcAft>
                <a:spcPts val="0"/>
              </a:spcAft>
              <a:buSzPct val="64285"/>
              <a:buChar char="•"/>
            </a:pPr>
            <a:r>
              <a:rPr lang="en-US"/>
              <a:t>Support Vector Regression</a:t>
            </a:r>
            <a:endParaRPr/>
          </a:p>
          <a:p>
            <a:pPr marL="457200" lvl="0" indent="0" algn="l" rtl="0">
              <a:lnSpc>
                <a:spcPct val="115000"/>
              </a:lnSpc>
              <a:spcBef>
                <a:spcPts val="1000"/>
              </a:spcBef>
              <a:spcAft>
                <a:spcPts val="0"/>
              </a:spcAft>
              <a:buNone/>
            </a:pPr>
            <a:endParaRPr/>
          </a:p>
        </p:txBody>
      </p:sp>
      <p:sp>
        <p:nvSpPr>
          <p:cNvPr id="578" name="Google Shape;578;gcfea788732_0_6"/>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rPr>
              <a:t> ML Model Selection </a:t>
            </a:r>
            <a:endParaRPr sz="3600">
              <a:solidFill>
                <a:schemeClr val="lt1"/>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cfea788732_0_41"/>
          <p:cNvSpPr txBox="1">
            <a:spLocks noGrp="1"/>
          </p:cNvSpPr>
          <p:nvPr>
            <p:ph type="title"/>
          </p:nvPr>
        </p:nvSpPr>
        <p:spPr>
          <a:xfrm>
            <a:off x="498773" y="-1796222"/>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Trebuchet MS"/>
              <a:buNone/>
            </a:pPr>
            <a:r>
              <a:rPr lang="en-US"/>
              <a:t>Feature Importance</a:t>
            </a:r>
            <a:endParaRPr/>
          </a:p>
        </p:txBody>
      </p:sp>
      <p:sp>
        <p:nvSpPr>
          <p:cNvPr id="604" name="Google Shape;604;gcfea788732_0_41"/>
          <p:cNvSpPr txBox="1">
            <a:spLocks noGrp="1"/>
          </p:cNvSpPr>
          <p:nvPr>
            <p:ph type="body" idx="1"/>
          </p:nvPr>
        </p:nvSpPr>
        <p:spPr>
          <a:xfrm>
            <a:off x="586523" y="1665513"/>
            <a:ext cx="10515600" cy="4996500"/>
          </a:xfrm>
          <a:prstGeom prst="rect">
            <a:avLst/>
          </a:prstGeom>
          <a:noFill/>
          <a:ln>
            <a:noFill/>
          </a:ln>
        </p:spPr>
        <p:txBody>
          <a:bodyPr spcFirstLastPara="1" wrap="square" lIns="91425" tIns="45700" rIns="91425" bIns="45700" anchor="t" anchorCtr="0">
            <a:normAutofit/>
          </a:bodyPr>
          <a:lstStyle/>
          <a:p>
            <a:pPr marL="457200" lvl="0" indent="-381000" algn="l" rtl="0">
              <a:lnSpc>
                <a:spcPct val="150000"/>
              </a:lnSpc>
              <a:spcBef>
                <a:spcPts val="1000"/>
              </a:spcBef>
              <a:spcAft>
                <a:spcPts val="0"/>
              </a:spcAft>
              <a:buSzPts val="2400"/>
              <a:buChar char="●"/>
            </a:pPr>
            <a:r>
              <a:rPr lang="en-US" dirty="0"/>
              <a:t>Car Life</a:t>
            </a:r>
            <a:endParaRPr dirty="0"/>
          </a:p>
          <a:p>
            <a:pPr marL="457200" lvl="0" indent="-381000" algn="l" rtl="0">
              <a:lnSpc>
                <a:spcPct val="150000"/>
              </a:lnSpc>
              <a:spcBef>
                <a:spcPts val="0"/>
              </a:spcBef>
              <a:spcAft>
                <a:spcPts val="0"/>
              </a:spcAft>
              <a:buSzPts val="2400"/>
              <a:buChar char="●"/>
            </a:pPr>
            <a:r>
              <a:rPr lang="en-US" dirty="0"/>
              <a:t>Horse power</a:t>
            </a:r>
            <a:endParaRPr dirty="0"/>
          </a:p>
          <a:p>
            <a:pPr marL="0" lvl="0" indent="0" algn="l" rtl="0">
              <a:lnSpc>
                <a:spcPct val="90000"/>
              </a:lnSpc>
              <a:spcBef>
                <a:spcPts val="1000"/>
              </a:spcBef>
              <a:spcAft>
                <a:spcPts val="0"/>
              </a:spcAft>
              <a:buNone/>
            </a:pPr>
            <a:endParaRPr dirty="0"/>
          </a:p>
          <a:p>
            <a:pPr marL="0" lvl="0" indent="0" algn="l" rtl="0">
              <a:lnSpc>
                <a:spcPct val="90000"/>
              </a:lnSpc>
              <a:spcBef>
                <a:spcPts val="1000"/>
              </a:spcBef>
              <a:spcAft>
                <a:spcPts val="0"/>
              </a:spcAft>
              <a:buClr>
                <a:schemeClr val="dk1"/>
              </a:buClr>
              <a:buSzPts val="2400"/>
              <a:buNone/>
            </a:pPr>
            <a:endParaRPr dirty="0"/>
          </a:p>
        </p:txBody>
      </p:sp>
      <p:pic>
        <p:nvPicPr>
          <p:cNvPr id="605" name="Google Shape;605;gcfea788732_0_41"/>
          <p:cNvPicPr preferRelativeResize="0"/>
          <p:nvPr/>
        </p:nvPicPr>
        <p:blipFill>
          <a:blip r:embed="rId3">
            <a:alphaModFix/>
          </a:blip>
          <a:stretch>
            <a:fillRect/>
          </a:stretch>
        </p:blipFill>
        <p:spPr>
          <a:xfrm>
            <a:off x="3252031" y="948263"/>
            <a:ext cx="6372121" cy="5713750"/>
          </a:xfrm>
          <a:prstGeom prst="rect">
            <a:avLst/>
          </a:prstGeom>
          <a:noFill/>
          <a:ln>
            <a:noFill/>
          </a:ln>
        </p:spPr>
      </p:pic>
    </p:spTree>
    <p:extLst>
      <p:ext uri="{BB962C8B-B14F-4D97-AF65-F5344CB8AC3E}">
        <p14:creationId xmlns:p14="http://schemas.microsoft.com/office/powerpoint/2010/main" val="116272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B61E10-27DB-6546-96EF-CF434C0801C2}"/>
              </a:ext>
            </a:extLst>
          </p:cNvPr>
          <p:cNvSpPr>
            <a:spLocks noGrp="1"/>
          </p:cNvSpPr>
          <p:nvPr>
            <p:ph type="body" idx="1"/>
          </p:nvPr>
        </p:nvSpPr>
        <p:spPr/>
        <p:txBody>
          <a:bodyPr>
            <a:normAutofit/>
          </a:bodyPr>
          <a:lstStyle/>
          <a:p>
            <a:r>
              <a:rPr lang="en-US" sz="2400" dirty="0"/>
              <a:t>Random Forest</a:t>
            </a:r>
          </a:p>
          <a:p>
            <a:r>
              <a:rPr lang="en-US" sz="2400" dirty="0"/>
              <a:t>Powerful, Accurate, works with non linear also</a:t>
            </a:r>
          </a:p>
          <a:p>
            <a:r>
              <a:rPr lang="en-US" sz="2400" dirty="0"/>
              <a:t>Can be overfitting(not so generalizable), difficult to interpret</a:t>
            </a:r>
          </a:p>
          <a:p>
            <a:r>
              <a:rPr lang="en-US" sz="2400" dirty="0"/>
              <a:t>R2 = .68</a:t>
            </a:r>
          </a:p>
        </p:txBody>
      </p:sp>
      <p:sp>
        <p:nvSpPr>
          <p:cNvPr id="4" name="Text Placeholder 3">
            <a:extLst>
              <a:ext uri="{FF2B5EF4-FFF2-40B4-BE49-F238E27FC236}">
                <a16:creationId xmlns:a16="http://schemas.microsoft.com/office/drawing/2014/main" id="{1384F17F-E567-804C-80AD-724AC272B407}"/>
              </a:ext>
            </a:extLst>
          </p:cNvPr>
          <p:cNvSpPr>
            <a:spLocks noGrp="1"/>
          </p:cNvSpPr>
          <p:nvPr>
            <p:ph type="body" idx="2"/>
          </p:nvPr>
        </p:nvSpPr>
        <p:spPr>
          <a:xfrm>
            <a:off x="5656811" y="1712451"/>
            <a:ext cx="5181600" cy="4351338"/>
          </a:xfrm>
        </p:spPr>
        <p:txBody>
          <a:bodyPr>
            <a:normAutofit lnSpcReduction="10000"/>
          </a:bodyPr>
          <a:lstStyle/>
          <a:p>
            <a:r>
              <a:rPr lang="en-US" sz="2400" dirty="0"/>
              <a:t>Multiple Linear Regression</a:t>
            </a:r>
          </a:p>
          <a:p>
            <a:r>
              <a:rPr lang="en-US" sz="2400" dirty="0"/>
              <a:t>Accurate / Precise understanding of association of each factor with outcome (price)</a:t>
            </a:r>
          </a:p>
          <a:p>
            <a:r>
              <a:rPr lang="en-US" sz="2400" dirty="0"/>
              <a:t>Ability to ID outliers</a:t>
            </a:r>
          </a:p>
          <a:p>
            <a:r>
              <a:rPr lang="en-US" sz="2400" dirty="0"/>
              <a:t>Disadvantages: incomplete data, causation is not equal to correlation</a:t>
            </a:r>
          </a:p>
          <a:p>
            <a:r>
              <a:rPr lang="en-US" sz="2400" dirty="0"/>
              <a:t>Small sample</a:t>
            </a:r>
          </a:p>
          <a:p>
            <a:r>
              <a:rPr lang="en-US" sz="2400" dirty="0"/>
              <a:t>R2 = .66 </a:t>
            </a:r>
          </a:p>
        </p:txBody>
      </p:sp>
      <p:sp>
        <p:nvSpPr>
          <p:cNvPr id="5" name="Google Shape;524;gfcac6592e8_0_45">
            <a:extLst>
              <a:ext uri="{FF2B5EF4-FFF2-40B4-BE49-F238E27FC236}">
                <a16:creationId xmlns:a16="http://schemas.microsoft.com/office/drawing/2014/main" id="{4CD5F776-8EB8-4045-BB8E-6578BF19454D}"/>
              </a:ext>
            </a:extLst>
          </p:cNvPr>
          <p:cNvSpPr txBox="1">
            <a:spLocks noGrp="1"/>
          </p:cNvSpPr>
          <p:nvPr>
            <p:ph type="title"/>
          </p:nvPr>
        </p:nvSpPr>
        <p:spPr>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rPr>
              <a:t> ML Model Selection </a:t>
            </a:r>
            <a:endParaRPr sz="360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301742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1087ef72b92_0_0"/>
          <p:cNvSpPr txBox="1">
            <a:spLocks noGrp="1"/>
          </p:cNvSpPr>
          <p:nvPr>
            <p:ph type="title"/>
          </p:nvPr>
        </p:nvSpPr>
        <p:spPr>
          <a:xfrm>
            <a:off x="694900" y="307075"/>
            <a:ext cx="10515600" cy="1392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Recommendation/Action Plan</a:t>
            </a:r>
            <a:endParaRPr/>
          </a:p>
          <a:p>
            <a:pPr marL="0" lvl="0" indent="0" algn="ctr" rtl="0">
              <a:spcBef>
                <a:spcPts val="0"/>
              </a:spcBef>
              <a:spcAft>
                <a:spcPts val="0"/>
              </a:spcAft>
              <a:buNone/>
            </a:pPr>
            <a:endParaRPr/>
          </a:p>
        </p:txBody>
      </p:sp>
      <p:sp>
        <p:nvSpPr>
          <p:cNvPr id="591" name="Google Shape;591;g1087ef72b92_0_0"/>
          <p:cNvSpPr txBox="1">
            <a:spLocks noGrp="1"/>
          </p:cNvSpPr>
          <p:nvPr>
            <p:ph type="body" idx="1"/>
          </p:nvPr>
        </p:nvSpPr>
        <p:spPr>
          <a:xfrm>
            <a:off x="531125" y="1535375"/>
            <a:ext cx="7780200" cy="5153400"/>
          </a:xfrm>
          <a:prstGeom prst="rect">
            <a:avLst/>
          </a:prstGeom>
        </p:spPr>
        <p:txBody>
          <a:bodyPr spcFirstLastPara="1" wrap="square" lIns="91425" tIns="45700" rIns="91425" bIns="45700" anchor="t" anchorCtr="0">
            <a:normAutofit fontScale="92500" lnSpcReduction="20000"/>
          </a:bodyPr>
          <a:lstStyle/>
          <a:p>
            <a:pPr indent="-457200"/>
            <a:r>
              <a:rPr lang="en-US" dirty="0"/>
              <a:t>We recommend Random Forest or Multiple linear Regression Models as R Squared is 68% and 66% respectively. Also, MSE is 36%, however the RMSE is higher.</a:t>
            </a:r>
          </a:p>
          <a:p>
            <a:pPr indent="-457200"/>
            <a:r>
              <a:rPr lang="en-US" dirty="0"/>
              <a:t>66% of the data points are living close to the best fit line. The model represents a model that explains 66% variation in the response variable around its mean, it explains 66% of the variation in our dependent variable which is price. </a:t>
            </a:r>
          </a:p>
          <a:p>
            <a:pPr indent="-457200"/>
            <a:r>
              <a:rPr lang="en-US" dirty="0"/>
              <a:t>Action plan: Look into more car features that could have an impact on the predicted price of the car so that more accurate models can be built. Get more data that is representative of the American car market(we need more automatic cars).</a:t>
            </a:r>
            <a:endParaRPr dirty="0"/>
          </a:p>
          <a:p>
            <a:pPr marL="0" lvl="0" indent="0" algn="l" rtl="0">
              <a:spcBef>
                <a:spcPts val="1000"/>
              </a:spcBef>
              <a:spcAft>
                <a:spcPts val="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p:nvPr/>
        </p:nvSpPr>
        <p:spPr>
          <a:xfrm>
            <a:off x="1214325" y="835675"/>
            <a:ext cx="8999100" cy="569400"/>
          </a:xfrm>
          <a:prstGeom prst="rect">
            <a:avLst/>
          </a:prstGeom>
          <a:solidFill>
            <a:srgbClr val="C4134E"/>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Trebuchet MS"/>
                <a:ea typeface="Trebuchet MS"/>
                <a:cs typeface="Trebuchet MS"/>
                <a:sym typeface="Trebuchet MS"/>
              </a:rPr>
              <a:t>Appendix</a:t>
            </a:r>
            <a:endParaRPr sz="2500" b="0" i="0" u="none" strike="noStrike" cap="none">
              <a:solidFill>
                <a:schemeClr val="lt1"/>
              </a:solidFill>
              <a:latin typeface="Trebuchet MS"/>
              <a:ea typeface="Trebuchet MS"/>
              <a:cs typeface="Trebuchet MS"/>
              <a:sym typeface="Trebuchet MS"/>
            </a:endParaRPr>
          </a:p>
        </p:txBody>
      </p:sp>
      <p:sp>
        <p:nvSpPr>
          <p:cNvPr id="312" name="Google Shape;312;p18"/>
          <p:cNvSpPr txBox="1"/>
          <p:nvPr/>
        </p:nvSpPr>
        <p:spPr>
          <a:xfrm>
            <a:off x="1317328" y="2210540"/>
            <a:ext cx="8255100" cy="3631733"/>
          </a:xfrm>
          <a:prstGeom prst="rect">
            <a:avLst/>
          </a:prstGeom>
          <a:noFill/>
          <a:ln>
            <a:noFill/>
          </a:ln>
        </p:spPr>
        <p:txBody>
          <a:bodyPr spcFirstLastPara="1" wrap="square" lIns="91425" tIns="91425" rIns="91425" bIns="91425" anchor="t" anchorCtr="0">
            <a:spAutoFit/>
          </a:bodyPr>
          <a:lstStyle/>
          <a:p>
            <a:pPr marL="457200" marR="0" lvl="0" indent="-406400" algn="l" rtl="0">
              <a:lnSpc>
                <a:spcPct val="200000"/>
              </a:lnSpc>
              <a:spcBef>
                <a:spcPts val="0"/>
              </a:spcBef>
              <a:spcAft>
                <a:spcPts val="0"/>
              </a:spcAft>
              <a:buClr>
                <a:srgbClr val="000000"/>
              </a:buClr>
              <a:buSzPts val="2800"/>
              <a:buFont typeface="Trebuchet MS"/>
              <a:buAutoNum type="arabicPeriod"/>
            </a:pPr>
            <a:r>
              <a:rPr lang="en-US" sz="2800" dirty="0">
                <a:latin typeface="Trebuchet MS"/>
                <a:ea typeface="Trebuchet MS"/>
                <a:cs typeface="Trebuchet MS"/>
                <a:sym typeface="Trebuchet MS"/>
              </a:rPr>
              <a:t>Comparison of R2</a:t>
            </a:r>
          </a:p>
          <a:p>
            <a:pPr marL="457200" marR="0" lvl="0" indent="-406400" algn="l" rtl="0">
              <a:lnSpc>
                <a:spcPct val="200000"/>
              </a:lnSpc>
              <a:spcBef>
                <a:spcPts val="0"/>
              </a:spcBef>
              <a:spcAft>
                <a:spcPts val="0"/>
              </a:spcAft>
              <a:buClr>
                <a:srgbClr val="000000"/>
              </a:buClr>
              <a:buSzPts val="2800"/>
              <a:buFont typeface="Trebuchet MS"/>
              <a:buAutoNum type="arabicPeriod"/>
            </a:pPr>
            <a:r>
              <a:rPr lang="en-US" sz="2800" dirty="0">
                <a:latin typeface="Trebuchet MS"/>
                <a:ea typeface="Trebuchet MS"/>
                <a:cs typeface="Trebuchet MS"/>
                <a:sym typeface="Trebuchet MS"/>
              </a:rPr>
              <a:t>R2, RMSE and MSE</a:t>
            </a:r>
            <a:endParaRPr sz="2800" b="0" i="0" u="none" strike="noStrike" cap="none" dirty="0">
              <a:solidFill>
                <a:srgbClr val="000000"/>
              </a:solidFill>
              <a:latin typeface="Trebuchet MS"/>
              <a:ea typeface="Trebuchet MS"/>
              <a:cs typeface="Trebuchet MS"/>
              <a:sym typeface="Trebuchet MS"/>
            </a:endParaRPr>
          </a:p>
          <a:p>
            <a:pPr marL="457200" marR="0" lvl="0" indent="-406400" algn="l" rtl="0">
              <a:lnSpc>
                <a:spcPct val="200000"/>
              </a:lnSpc>
              <a:spcBef>
                <a:spcPts val="0"/>
              </a:spcBef>
              <a:spcAft>
                <a:spcPts val="0"/>
              </a:spcAft>
              <a:buClr>
                <a:srgbClr val="000000"/>
              </a:buClr>
              <a:buSzPts val="2800"/>
              <a:buFont typeface="Trebuchet MS"/>
              <a:buAutoNum type="arabicPeriod"/>
            </a:pPr>
            <a:r>
              <a:rPr lang="en-US" sz="2800" b="0" i="0" u="none" strike="noStrike" cap="none" dirty="0">
                <a:solidFill>
                  <a:srgbClr val="000000"/>
                </a:solidFill>
                <a:latin typeface="Trebuchet MS"/>
                <a:ea typeface="Trebuchet MS"/>
                <a:cs typeface="Trebuchet MS"/>
                <a:sym typeface="Trebuchet MS"/>
              </a:rPr>
              <a:t>Residuals for MLR</a:t>
            </a:r>
            <a:endParaRPr sz="2800" b="0" i="0" u="none" strike="noStrike" cap="none" dirty="0">
              <a:solidFill>
                <a:srgbClr val="000000"/>
              </a:solidFill>
              <a:latin typeface="Trebuchet MS"/>
              <a:ea typeface="Trebuchet MS"/>
              <a:cs typeface="Trebuchet MS"/>
              <a:sym typeface="Trebuchet MS"/>
            </a:endParaRPr>
          </a:p>
          <a:p>
            <a:pPr marL="457200" marR="0" lvl="0" indent="-406400" algn="l" rtl="0">
              <a:lnSpc>
                <a:spcPct val="200000"/>
              </a:lnSpc>
              <a:spcBef>
                <a:spcPts val="0"/>
              </a:spcBef>
              <a:spcAft>
                <a:spcPts val="0"/>
              </a:spcAft>
              <a:buClr>
                <a:srgbClr val="000000"/>
              </a:buClr>
              <a:buSzPts val="2800"/>
              <a:buFont typeface="Trebuchet MS"/>
              <a:buAutoNum type="arabicPeriod"/>
            </a:pPr>
            <a:r>
              <a:rPr lang="en-US" sz="2800" b="0" i="0" u="none" strike="noStrike" cap="none" dirty="0">
                <a:solidFill>
                  <a:srgbClr val="000000"/>
                </a:solidFill>
                <a:latin typeface="Trebuchet MS"/>
                <a:ea typeface="Trebuchet MS"/>
                <a:cs typeface="Trebuchet MS"/>
                <a:sym typeface="Trebuchet MS"/>
              </a:rPr>
              <a:t>Distributions</a:t>
            </a:r>
            <a:endParaRPr sz="28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048701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06f29825ab_0_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ct val="72000"/>
              <a:buFont typeface="Arial"/>
              <a:buNone/>
            </a:pPr>
            <a:br>
              <a:rPr lang="en-US" sz="2500" b="0">
                <a:solidFill>
                  <a:schemeClr val="lt1"/>
                </a:solidFill>
              </a:rPr>
            </a:br>
            <a:endParaRPr sz="3600" b="0">
              <a:solidFill>
                <a:schemeClr val="lt1"/>
              </a:solidFill>
            </a:endParaRPr>
          </a:p>
          <a:p>
            <a:pPr marL="0" lvl="0" indent="0" algn="ctr" rtl="0">
              <a:spcBef>
                <a:spcPts val="0"/>
              </a:spcBef>
              <a:spcAft>
                <a:spcPts val="0"/>
              </a:spcAft>
              <a:buNone/>
            </a:pPr>
            <a:endParaRPr/>
          </a:p>
        </p:txBody>
      </p:sp>
      <p:sp>
        <p:nvSpPr>
          <p:cNvPr id="530" name="Google Shape;530;g106f29825ab_0_34"/>
          <p:cNvSpPr txBox="1">
            <a:spLocks noGrp="1"/>
          </p:cNvSpPr>
          <p:nvPr>
            <p:ph type="title"/>
          </p:nvPr>
        </p:nvSpPr>
        <p:spPr>
          <a:xfrm>
            <a:off x="676835" y="444787"/>
            <a:ext cx="105156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rPr>
              <a:t> Model Results </a:t>
            </a:r>
            <a:endParaRPr sz="3600">
              <a:solidFill>
                <a:schemeClr val="lt1"/>
              </a:solidFill>
              <a:latin typeface="Trebuchet MS"/>
              <a:ea typeface="Trebuchet MS"/>
              <a:cs typeface="Trebuchet MS"/>
              <a:sym typeface="Trebuchet MS"/>
            </a:endParaRPr>
          </a:p>
        </p:txBody>
      </p:sp>
      <p:graphicFrame>
        <p:nvGraphicFramePr>
          <p:cNvPr id="531" name="Google Shape;531;g106f29825ab_0_34"/>
          <p:cNvGraphicFramePr/>
          <p:nvPr/>
        </p:nvGraphicFramePr>
        <p:xfrm>
          <a:off x="791125" y="1690808"/>
          <a:ext cx="10287000" cy="5208750"/>
        </p:xfrm>
        <a:graphic>
          <a:graphicData uri="http://schemas.openxmlformats.org/drawingml/2006/table">
            <a:tbl>
              <a:tblPr>
                <a:noFill/>
                <a:tableStyleId>{B4B11209-327F-41B9-B8FD-D39557D25AF1}</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484650">
                <a:tc>
                  <a:txBody>
                    <a:bodyPr/>
                    <a:lstStyle/>
                    <a:p>
                      <a:pPr marL="0" lvl="0" indent="0" algn="l" rtl="0">
                        <a:spcBef>
                          <a:spcPts val="0"/>
                        </a:spcBef>
                        <a:spcAft>
                          <a:spcPts val="0"/>
                        </a:spcAft>
                        <a:buNone/>
                      </a:pPr>
                      <a:r>
                        <a:rPr lang="en-US" sz="1800" b="1"/>
                        <a:t>Model</a:t>
                      </a:r>
                      <a:endParaRPr sz="1800" b="1"/>
                    </a:p>
                  </a:txBody>
                  <a:tcPr marL="91425" marR="91425" marT="91425" marB="91425"/>
                </a:tc>
                <a:tc>
                  <a:txBody>
                    <a:bodyPr/>
                    <a:lstStyle/>
                    <a:p>
                      <a:pPr marL="0" lvl="0" indent="0" algn="l" rtl="0">
                        <a:spcBef>
                          <a:spcPts val="0"/>
                        </a:spcBef>
                        <a:spcAft>
                          <a:spcPts val="0"/>
                        </a:spcAft>
                        <a:buNone/>
                      </a:pPr>
                      <a:r>
                        <a:rPr lang="en-US" sz="1800" b="1"/>
                        <a:t>R^2 (Co-efficient of Determination)</a:t>
                      </a:r>
                      <a:endParaRPr sz="1800" b="1"/>
                    </a:p>
                  </a:txBody>
                  <a:tcPr marL="91425" marR="91425" marT="91425" marB="91425"/>
                </a:tc>
                <a:extLst>
                  <a:ext uri="{0D108BD9-81ED-4DB2-BD59-A6C34878D82A}">
                    <a16:rowId xmlns:a16="http://schemas.microsoft.com/office/drawing/2014/main" val="10000"/>
                  </a:ext>
                </a:extLst>
              </a:tr>
              <a:tr h="439250">
                <a:tc>
                  <a:txBody>
                    <a:bodyPr/>
                    <a:lstStyle/>
                    <a:p>
                      <a:pPr marL="0" lvl="0" indent="0" algn="l" rtl="0">
                        <a:spcBef>
                          <a:spcPts val="0"/>
                        </a:spcBef>
                        <a:spcAft>
                          <a:spcPts val="0"/>
                        </a:spcAft>
                        <a:buNone/>
                      </a:pPr>
                      <a:r>
                        <a:rPr lang="en-US" sz="1900" b="1"/>
                        <a:t>Base Model</a:t>
                      </a:r>
                      <a:endParaRPr sz="1900" b="1"/>
                    </a:p>
                  </a:txBody>
                  <a:tcPr marL="91425" marR="91425" marT="91425" marB="91425"/>
                </a:tc>
                <a:tc>
                  <a:txBody>
                    <a:bodyPr/>
                    <a:lstStyle/>
                    <a:p>
                      <a:pPr marL="0" lvl="0" indent="0" algn="l" rtl="0">
                        <a:spcBef>
                          <a:spcPts val="0"/>
                        </a:spcBef>
                        <a:spcAft>
                          <a:spcPts val="0"/>
                        </a:spcAft>
                        <a:buNone/>
                      </a:pPr>
                      <a:r>
                        <a:rPr lang="en-US" sz="1900" b="1"/>
                        <a:t>-3.456173476523716e-06</a:t>
                      </a:r>
                      <a:endParaRPr sz="1900" b="1"/>
                    </a:p>
                  </a:txBody>
                  <a:tcPr marL="91425" marR="91425" marT="91425" marB="91425"/>
                </a:tc>
                <a:extLst>
                  <a:ext uri="{0D108BD9-81ED-4DB2-BD59-A6C34878D82A}">
                    <a16:rowId xmlns:a16="http://schemas.microsoft.com/office/drawing/2014/main" val="10001"/>
                  </a:ext>
                </a:extLst>
              </a:tr>
              <a:tr h="420025">
                <a:tc>
                  <a:txBody>
                    <a:bodyPr/>
                    <a:lstStyle/>
                    <a:p>
                      <a:pPr marL="0" lvl="0" indent="0" algn="l" rtl="0">
                        <a:spcBef>
                          <a:spcPts val="0"/>
                        </a:spcBef>
                        <a:spcAft>
                          <a:spcPts val="0"/>
                        </a:spcAft>
                        <a:buNone/>
                      </a:pPr>
                      <a:r>
                        <a:rPr lang="en-US" sz="1900" b="1"/>
                        <a:t>Multiple Linear Regression</a:t>
                      </a:r>
                      <a:endParaRPr sz="1900" b="1"/>
                    </a:p>
                  </a:txBody>
                  <a:tcPr marL="91425" marR="91425" marT="91425" marB="91425"/>
                </a:tc>
                <a:tc>
                  <a:txBody>
                    <a:bodyPr/>
                    <a:lstStyle/>
                    <a:p>
                      <a:pPr marL="0" lvl="0" indent="0" algn="l" rtl="0">
                        <a:spcBef>
                          <a:spcPts val="0"/>
                        </a:spcBef>
                        <a:spcAft>
                          <a:spcPts val="0"/>
                        </a:spcAft>
                        <a:buNone/>
                      </a:pPr>
                      <a:r>
                        <a:rPr lang="en-US" sz="1900" b="1"/>
                        <a:t>0.67</a:t>
                      </a:r>
                      <a:endParaRPr sz="1900" b="1"/>
                    </a:p>
                  </a:txBody>
                  <a:tcPr marL="91425" marR="91425" marT="91425" marB="91425"/>
                </a:tc>
                <a:extLst>
                  <a:ext uri="{0D108BD9-81ED-4DB2-BD59-A6C34878D82A}">
                    <a16:rowId xmlns:a16="http://schemas.microsoft.com/office/drawing/2014/main" val="10002"/>
                  </a:ext>
                </a:extLst>
              </a:tr>
              <a:tr h="420025">
                <a:tc>
                  <a:txBody>
                    <a:bodyPr/>
                    <a:lstStyle/>
                    <a:p>
                      <a:pPr marL="0" lvl="0" indent="0" algn="l" rtl="0">
                        <a:spcBef>
                          <a:spcPts val="0"/>
                        </a:spcBef>
                        <a:spcAft>
                          <a:spcPts val="0"/>
                        </a:spcAft>
                        <a:buNone/>
                      </a:pPr>
                      <a:r>
                        <a:rPr lang="en-US" sz="1900" b="1"/>
                        <a:t>Decision Tree Regression</a:t>
                      </a:r>
                      <a:endParaRPr sz="1900" b="1"/>
                    </a:p>
                  </a:txBody>
                  <a:tcPr marL="91425" marR="91425" marT="91425" marB="91425"/>
                </a:tc>
                <a:tc>
                  <a:txBody>
                    <a:bodyPr/>
                    <a:lstStyle/>
                    <a:p>
                      <a:pPr marL="0" lvl="0" indent="0" algn="l" rtl="0">
                        <a:spcBef>
                          <a:spcPts val="0"/>
                        </a:spcBef>
                        <a:spcAft>
                          <a:spcPts val="0"/>
                        </a:spcAft>
                        <a:buNone/>
                      </a:pPr>
                      <a:r>
                        <a:rPr lang="en-US" sz="1900" b="1"/>
                        <a:t>0.78</a:t>
                      </a:r>
                      <a:endParaRPr sz="1900" b="1"/>
                    </a:p>
                  </a:txBody>
                  <a:tcPr marL="91425" marR="91425" marT="91425" marB="91425"/>
                </a:tc>
                <a:extLst>
                  <a:ext uri="{0D108BD9-81ED-4DB2-BD59-A6C34878D82A}">
                    <a16:rowId xmlns:a16="http://schemas.microsoft.com/office/drawing/2014/main" val="10003"/>
                  </a:ext>
                </a:extLst>
              </a:tr>
              <a:tr h="420025">
                <a:tc>
                  <a:txBody>
                    <a:bodyPr/>
                    <a:lstStyle/>
                    <a:p>
                      <a:pPr marL="0" lvl="0" indent="0" algn="l" rtl="0">
                        <a:spcBef>
                          <a:spcPts val="0"/>
                        </a:spcBef>
                        <a:spcAft>
                          <a:spcPts val="0"/>
                        </a:spcAft>
                        <a:buNone/>
                      </a:pPr>
                      <a:r>
                        <a:rPr lang="en-US" sz="1900" b="1"/>
                        <a:t>XGRegressor</a:t>
                      </a:r>
                      <a:endParaRPr sz="1900" b="1"/>
                    </a:p>
                  </a:txBody>
                  <a:tcPr marL="91425" marR="91425" marT="91425" marB="91425"/>
                </a:tc>
                <a:tc>
                  <a:txBody>
                    <a:bodyPr/>
                    <a:lstStyle/>
                    <a:p>
                      <a:pPr marL="0" lvl="0" indent="0" algn="l" rtl="0">
                        <a:spcBef>
                          <a:spcPts val="0"/>
                        </a:spcBef>
                        <a:spcAft>
                          <a:spcPts val="0"/>
                        </a:spcAft>
                        <a:buNone/>
                      </a:pPr>
                      <a:r>
                        <a:rPr lang="en-US" sz="1900" b="1"/>
                        <a:t>.59</a:t>
                      </a:r>
                      <a:endParaRPr sz="1900" b="1"/>
                    </a:p>
                  </a:txBody>
                  <a:tcPr marL="91425" marR="91425" marT="91425" marB="91425"/>
                </a:tc>
                <a:extLst>
                  <a:ext uri="{0D108BD9-81ED-4DB2-BD59-A6C34878D82A}">
                    <a16:rowId xmlns:a16="http://schemas.microsoft.com/office/drawing/2014/main" val="10004"/>
                  </a:ext>
                </a:extLst>
              </a:tr>
              <a:tr h="420025">
                <a:tc>
                  <a:txBody>
                    <a:bodyPr/>
                    <a:lstStyle/>
                    <a:p>
                      <a:pPr marL="0" lvl="0" indent="0" algn="l" rtl="0">
                        <a:spcBef>
                          <a:spcPts val="0"/>
                        </a:spcBef>
                        <a:spcAft>
                          <a:spcPts val="0"/>
                        </a:spcAft>
                        <a:buNone/>
                      </a:pPr>
                      <a:r>
                        <a:rPr lang="en-US" sz="1900" b="1"/>
                        <a:t>Random Forest Regression</a:t>
                      </a:r>
                      <a:endParaRPr sz="1900" b="1"/>
                    </a:p>
                  </a:txBody>
                  <a:tcPr marL="91425" marR="91425" marT="91425" marB="91425"/>
                </a:tc>
                <a:tc>
                  <a:txBody>
                    <a:bodyPr/>
                    <a:lstStyle/>
                    <a:p>
                      <a:pPr marL="0" lvl="0" indent="0" algn="l" rtl="0">
                        <a:spcBef>
                          <a:spcPts val="0"/>
                        </a:spcBef>
                        <a:spcAft>
                          <a:spcPts val="0"/>
                        </a:spcAft>
                        <a:buNone/>
                      </a:pPr>
                      <a:r>
                        <a:rPr lang="en-US" sz="1900" b="1"/>
                        <a:t>0.68</a:t>
                      </a:r>
                      <a:endParaRPr sz="1900" b="1"/>
                    </a:p>
                  </a:txBody>
                  <a:tcPr marL="91425" marR="91425" marT="91425" marB="91425"/>
                </a:tc>
                <a:extLst>
                  <a:ext uri="{0D108BD9-81ED-4DB2-BD59-A6C34878D82A}">
                    <a16:rowId xmlns:a16="http://schemas.microsoft.com/office/drawing/2014/main" val="10005"/>
                  </a:ext>
                </a:extLst>
              </a:tr>
              <a:tr h="420025">
                <a:tc>
                  <a:txBody>
                    <a:bodyPr/>
                    <a:lstStyle/>
                    <a:p>
                      <a:pPr marL="0" lvl="0" indent="0" algn="l" rtl="0">
                        <a:spcBef>
                          <a:spcPts val="0"/>
                        </a:spcBef>
                        <a:spcAft>
                          <a:spcPts val="0"/>
                        </a:spcAft>
                        <a:buNone/>
                      </a:pPr>
                      <a:r>
                        <a:rPr lang="en-US" sz="1900" b="1"/>
                        <a:t>Ridge Regression</a:t>
                      </a:r>
                      <a:endParaRPr sz="1900" b="1"/>
                    </a:p>
                  </a:txBody>
                  <a:tcPr marL="91425" marR="91425" marT="91425" marB="91425"/>
                </a:tc>
                <a:tc>
                  <a:txBody>
                    <a:bodyPr/>
                    <a:lstStyle/>
                    <a:p>
                      <a:pPr marL="0" lvl="0" indent="0" algn="l" rtl="0">
                        <a:spcBef>
                          <a:spcPts val="0"/>
                        </a:spcBef>
                        <a:spcAft>
                          <a:spcPts val="0"/>
                        </a:spcAft>
                        <a:buNone/>
                      </a:pPr>
                      <a:r>
                        <a:rPr lang="en-US" sz="1900" b="1"/>
                        <a:t>0.57</a:t>
                      </a:r>
                      <a:endParaRPr sz="1900" b="1"/>
                    </a:p>
                  </a:txBody>
                  <a:tcPr marL="91425" marR="91425" marT="91425" marB="91425"/>
                </a:tc>
                <a:extLst>
                  <a:ext uri="{0D108BD9-81ED-4DB2-BD59-A6C34878D82A}">
                    <a16:rowId xmlns:a16="http://schemas.microsoft.com/office/drawing/2014/main" val="10006"/>
                  </a:ext>
                </a:extLst>
              </a:tr>
              <a:tr h="420025">
                <a:tc>
                  <a:txBody>
                    <a:bodyPr/>
                    <a:lstStyle/>
                    <a:p>
                      <a:pPr marL="0" lvl="0" indent="0" algn="l" rtl="0">
                        <a:spcBef>
                          <a:spcPts val="0"/>
                        </a:spcBef>
                        <a:spcAft>
                          <a:spcPts val="0"/>
                        </a:spcAft>
                        <a:buNone/>
                      </a:pPr>
                      <a:r>
                        <a:rPr lang="en-US" sz="1900" b="1"/>
                        <a:t>Lasso Regression</a:t>
                      </a:r>
                      <a:endParaRPr sz="1900" b="1"/>
                    </a:p>
                  </a:txBody>
                  <a:tcPr marL="91425" marR="91425" marT="91425" marB="91425"/>
                </a:tc>
                <a:tc>
                  <a:txBody>
                    <a:bodyPr/>
                    <a:lstStyle/>
                    <a:p>
                      <a:pPr marL="0" lvl="0" indent="0" algn="l" rtl="0">
                        <a:spcBef>
                          <a:spcPts val="0"/>
                        </a:spcBef>
                        <a:spcAft>
                          <a:spcPts val="0"/>
                        </a:spcAft>
                        <a:buNone/>
                      </a:pPr>
                      <a:r>
                        <a:rPr lang="en-US" sz="1900" b="1"/>
                        <a:t>0.07</a:t>
                      </a:r>
                      <a:endParaRPr sz="1900" b="1"/>
                    </a:p>
                  </a:txBody>
                  <a:tcPr marL="91425" marR="91425" marT="91425" marB="91425"/>
                </a:tc>
                <a:extLst>
                  <a:ext uri="{0D108BD9-81ED-4DB2-BD59-A6C34878D82A}">
                    <a16:rowId xmlns:a16="http://schemas.microsoft.com/office/drawing/2014/main" val="10007"/>
                  </a:ext>
                </a:extLst>
              </a:tr>
              <a:tr h="420025">
                <a:tc>
                  <a:txBody>
                    <a:bodyPr/>
                    <a:lstStyle/>
                    <a:p>
                      <a:pPr marL="0" lvl="0" indent="0" algn="l" rtl="0">
                        <a:spcBef>
                          <a:spcPts val="0"/>
                        </a:spcBef>
                        <a:spcAft>
                          <a:spcPts val="0"/>
                        </a:spcAft>
                        <a:buNone/>
                      </a:pPr>
                      <a:r>
                        <a:rPr lang="en-US" sz="1900" b="1"/>
                        <a:t>Elastic Net </a:t>
                      </a:r>
                      <a:endParaRPr sz="1900" b="1"/>
                    </a:p>
                  </a:txBody>
                  <a:tcPr marL="91425" marR="91425" marT="91425" marB="91425"/>
                </a:tc>
                <a:tc>
                  <a:txBody>
                    <a:bodyPr/>
                    <a:lstStyle/>
                    <a:p>
                      <a:pPr marL="0" lvl="0" indent="0" algn="l" rtl="0">
                        <a:spcBef>
                          <a:spcPts val="0"/>
                        </a:spcBef>
                        <a:spcAft>
                          <a:spcPts val="0"/>
                        </a:spcAft>
                        <a:buNone/>
                      </a:pPr>
                      <a:r>
                        <a:rPr lang="en-US" sz="1900" b="1"/>
                        <a:t>0.59</a:t>
                      </a:r>
                      <a:endParaRPr sz="1900" b="1"/>
                    </a:p>
                  </a:txBody>
                  <a:tcPr marL="91425" marR="91425" marT="91425" marB="91425"/>
                </a:tc>
                <a:extLst>
                  <a:ext uri="{0D108BD9-81ED-4DB2-BD59-A6C34878D82A}">
                    <a16:rowId xmlns:a16="http://schemas.microsoft.com/office/drawing/2014/main" val="10008"/>
                  </a:ext>
                </a:extLst>
              </a:tr>
              <a:tr h="420025">
                <a:tc>
                  <a:txBody>
                    <a:bodyPr/>
                    <a:lstStyle/>
                    <a:p>
                      <a:pPr marL="0" lvl="0" indent="0" algn="l" rtl="0">
                        <a:spcBef>
                          <a:spcPts val="0"/>
                        </a:spcBef>
                        <a:spcAft>
                          <a:spcPts val="0"/>
                        </a:spcAft>
                        <a:buNone/>
                      </a:pPr>
                      <a:r>
                        <a:rPr lang="en-US" sz="1900" b="1"/>
                        <a:t>KNN Regression</a:t>
                      </a:r>
                      <a:endParaRPr sz="1900" b="1"/>
                    </a:p>
                  </a:txBody>
                  <a:tcPr marL="91425" marR="91425" marT="91425" marB="91425"/>
                </a:tc>
                <a:tc>
                  <a:txBody>
                    <a:bodyPr/>
                    <a:lstStyle/>
                    <a:p>
                      <a:pPr marL="0" lvl="0" indent="0" algn="l" rtl="0">
                        <a:spcBef>
                          <a:spcPts val="0"/>
                        </a:spcBef>
                        <a:spcAft>
                          <a:spcPts val="0"/>
                        </a:spcAft>
                        <a:buNone/>
                      </a:pPr>
                      <a:r>
                        <a:rPr lang="en-US" sz="1900" b="1"/>
                        <a:t>0.62</a:t>
                      </a:r>
                      <a:endParaRPr sz="1900" b="1"/>
                    </a:p>
                  </a:txBody>
                  <a:tcPr marL="91425" marR="91425" marT="91425" marB="91425"/>
                </a:tc>
                <a:extLst>
                  <a:ext uri="{0D108BD9-81ED-4DB2-BD59-A6C34878D82A}">
                    <a16:rowId xmlns:a16="http://schemas.microsoft.com/office/drawing/2014/main" val="10009"/>
                  </a:ext>
                </a:extLst>
              </a:tr>
              <a:tr h="420025">
                <a:tc>
                  <a:txBody>
                    <a:bodyPr/>
                    <a:lstStyle/>
                    <a:p>
                      <a:pPr marL="0" lvl="0" indent="0" algn="l" rtl="0">
                        <a:lnSpc>
                          <a:spcPct val="90000"/>
                        </a:lnSpc>
                        <a:spcBef>
                          <a:spcPts val="1000"/>
                        </a:spcBef>
                        <a:spcAft>
                          <a:spcPts val="0"/>
                        </a:spcAft>
                        <a:buNone/>
                      </a:pPr>
                      <a:r>
                        <a:rPr lang="en-US" sz="1900" b="1"/>
                        <a:t>Ordinary Least Square Model</a:t>
                      </a:r>
                      <a:endParaRPr sz="1900" b="1"/>
                    </a:p>
                  </a:txBody>
                  <a:tcPr marL="91425" marR="91425" marT="91425" marB="91425"/>
                </a:tc>
                <a:tc>
                  <a:txBody>
                    <a:bodyPr/>
                    <a:lstStyle/>
                    <a:p>
                      <a:pPr marL="0" lvl="0" indent="0" algn="l" rtl="0">
                        <a:spcBef>
                          <a:spcPts val="0"/>
                        </a:spcBef>
                        <a:spcAft>
                          <a:spcPts val="0"/>
                        </a:spcAft>
                        <a:buNone/>
                      </a:pPr>
                      <a:r>
                        <a:rPr lang="en-US" sz="1900" b="1"/>
                        <a:t>.60</a:t>
                      </a:r>
                      <a:endParaRPr sz="1900" b="1"/>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cfea788732_0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ct val="72000"/>
              <a:buFont typeface="Arial"/>
              <a:buNone/>
            </a:pPr>
            <a:br>
              <a:rPr lang="en-US" sz="2500" b="0">
                <a:solidFill>
                  <a:schemeClr val="lt1"/>
                </a:solidFill>
              </a:rPr>
            </a:br>
            <a:endParaRPr sz="3600" b="0">
              <a:solidFill>
                <a:schemeClr val="lt1"/>
              </a:solidFill>
            </a:endParaRPr>
          </a:p>
          <a:p>
            <a:pPr marL="0" lvl="0" indent="0" algn="ctr" rtl="0">
              <a:spcBef>
                <a:spcPts val="0"/>
              </a:spcBef>
              <a:spcAft>
                <a:spcPts val="0"/>
              </a:spcAft>
              <a:buNone/>
            </a:pPr>
            <a:endParaRPr/>
          </a:p>
        </p:txBody>
      </p:sp>
      <p:sp>
        <p:nvSpPr>
          <p:cNvPr id="584" name="Google Shape;584;gcfea788732_0_11"/>
          <p:cNvSpPr txBox="1">
            <a:spLocks noGrp="1"/>
          </p:cNvSpPr>
          <p:nvPr>
            <p:ph type="title"/>
          </p:nvPr>
        </p:nvSpPr>
        <p:spPr>
          <a:xfrm>
            <a:off x="838200" y="0"/>
            <a:ext cx="10125000" cy="10296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rPr>
              <a:t> Model Results </a:t>
            </a:r>
            <a:endParaRPr sz="3600">
              <a:solidFill>
                <a:schemeClr val="lt1"/>
              </a:solidFill>
              <a:latin typeface="Trebuchet MS"/>
              <a:ea typeface="Trebuchet MS"/>
              <a:cs typeface="Trebuchet MS"/>
              <a:sym typeface="Trebuchet MS"/>
            </a:endParaRPr>
          </a:p>
        </p:txBody>
      </p:sp>
      <p:graphicFrame>
        <p:nvGraphicFramePr>
          <p:cNvPr id="585" name="Google Shape;585;gcfea788732_0_11"/>
          <p:cNvGraphicFramePr/>
          <p:nvPr/>
        </p:nvGraphicFramePr>
        <p:xfrm>
          <a:off x="161875" y="1029612"/>
          <a:ext cx="8320950" cy="5653680"/>
        </p:xfrm>
        <a:graphic>
          <a:graphicData uri="http://schemas.openxmlformats.org/drawingml/2006/table">
            <a:tbl>
              <a:tblPr>
                <a:noFill/>
                <a:tableStyleId>{B4B11209-327F-41B9-B8FD-D39557D25AF1}</a:tableStyleId>
              </a:tblPr>
              <a:tblGrid>
                <a:gridCol w="4612450">
                  <a:extLst>
                    <a:ext uri="{9D8B030D-6E8A-4147-A177-3AD203B41FA5}">
                      <a16:colId xmlns:a16="http://schemas.microsoft.com/office/drawing/2014/main" val="20000"/>
                    </a:ext>
                  </a:extLst>
                </a:gridCol>
                <a:gridCol w="1236750">
                  <a:extLst>
                    <a:ext uri="{9D8B030D-6E8A-4147-A177-3AD203B41FA5}">
                      <a16:colId xmlns:a16="http://schemas.microsoft.com/office/drawing/2014/main" val="20001"/>
                    </a:ext>
                  </a:extLst>
                </a:gridCol>
                <a:gridCol w="1204500">
                  <a:extLst>
                    <a:ext uri="{9D8B030D-6E8A-4147-A177-3AD203B41FA5}">
                      <a16:colId xmlns:a16="http://schemas.microsoft.com/office/drawing/2014/main" val="20002"/>
                    </a:ext>
                  </a:extLst>
                </a:gridCol>
                <a:gridCol w="1267250">
                  <a:extLst>
                    <a:ext uri="{9D8B030D-6E8A-4147-A177-3AD203B41FA5}">
                      <a16:colId xmlns:a16="http://schemas.microsoft.com/office/drawing/2014/main" val="20003"/>
                    </a:ext>
                  </a:extLst>
                </a:gridCol>
              </a:tblGrid>
              <a:tr h="430300">
                <a:tc>
                  <a:txBody>
                    <a:bodyPr/>
                    <a:lstStyle/>
                    <a:p>
                      <a:pPr marL="0" lvl="0" indent="0" algn="l" rtl="0">
                        <a:lnSpc>
                          <a:spcPct val="100000"/>
                        </a:lnSpc>
                        <a:spcBef>
                          <a:spcPts val="0"/>
                        </a:spcBef>
                        <a:spcAft>
                          <a:spcPts val="0"/>
                        </a:spcAft>
                        <a:buNone/>
                      </a:pPr>
                      <a:r>
                        <a:rPr lang="en-US" sz="1700" b="1"/>
                        <a:t>Model</a:t>
                      </a:r>
                      <a:endParaRPr sz="1700" b="1"/>
                    </a:p>
                  </a:txBody>
                  <a:tcPr marL="91425" marR="91425" marT="91425" marB="91425"/>
                </a:tc>
                <a:tc>
                  <a:txBody>
                    <a:bodyPr/>
                    <a:lstStyle/>
                    <a:p>
                      <a:pPr marL="0" lvl="0" indent="0" algn="l" rtl="0">
                        <a:lnSpc>
                          <a:spcPct val="100000"/>
                        </a:lnSpc>
                        <a:spcBef>
                          <a:spcPts val="0"/>
                        </a:spcBef>
                        <a:spcAft>
                          <a:spcPts val="0"/>
                        </a:spcAft>
                        <a:buNone/>
                      </a:pPr>
                      <a:r>
                        <a:rPr lang="en-US" sz="1700" b="1"/>
                        <a:t>R^2 </a:t>
                      </a:r>
                      <a:endParaRPr sz="1700" b="1"/>
                    </a:p>
                  </a:txBody>
                  <a:tcPr marL="91425" marR="91425" marT="91425" marB="91425"/>
                </a:tc>
                <a:tc>
                  <a:txBody>
                    <a:bodyPr/>
                    <a:lstStyle/>
                    <a:p>
                      <a:pPr marL="0" lvl="0" indent="0" algn="l" rtl="0">
                        <a:lnSpc>
                          <a:spcPct val="100000"/>
                        </a:lnSpc>
                        <a:spcBef>
                          <a:spcPts val="0"/>
                        </a:spcBef>
                        <a:spcAft>
                          <a:spcPts val="0"/>
                        </a:spcAft>
                        <a:buNone/>
                      </a:pPr>
                      <a:r>
                        <a:rPr lang="en-US" sz="1700" b="1"/>
                        <a:t>RMSE</a:t>
                      </a:r>
                      <a:endParaRPr sz="1700" b="1"/>
                    </a:p>
                  </a:txBody>
                  <a:tcPr marL="91425" marR="91425" marT="91425" marB="91425"/>
                </a:tc>
                <a:tc>
                  <a:txBody>
                    <a:bodyPr/>
                    <a:lstStyle/>
                    <a:p>
                      <a:pPr marL="0" lvl="0" indent="0" algn="l" rtl="0">
                        <a:spcBef>
                          <a:spcPts val="0"/>
                        </a:spcBef>
                        <a:spcAft>
                          <a:spcPts val="0"/>
                        </a:spcAft>
                        <a:buNone/>
                      </a:pPr>
                      <a:r>
                        <a:rPr lang="en-US" sz="1800" b="1"/>
                        <a:t>MSE</a:t>
                      </a:r>
                      <a:endParaRPr sz="1800" b="1"/>
                    </a:p>
                  </a:txBody>
                  <a:tcPr marL="91425" marR="91425" marT="91425" marB="91425"/>
                </a:tc>
                <a:extLst>
                  <a:ext uri="{0D108BD9-81ED-4DB2-BD59-A6C34878D82A}">
                    <a16:rowId xmlns:a16="http://schemas.microsoft.com/office/drawing/2014/main" val="10000"/>
                  </a:ext>
                </a:extLst>
              </a:tr>
              <a:tr h="465275">
                <a:tc>
                  <a:txBody>
                    <a:bodyPr/>
                    <a:lstStyle/>
                    <a:p>
                      <a:pPr marL="0" lvl="0" indent="0" algn="l" rtl="0">
                        <a:lnSpc>
                          <a:spcPct val="100000"/>
                        </a:lnSpc>
                        <a:spcBef>
                          <a:spcPts val="0"/>
                        </a:spcBef>
                        <a:spcAft>
                          <a:spcPts val="0"/>
                        </a:spcAft>
                        <a:buNone/>
                      </a:pPr>
                      <a:r>
                        <a:rPr lang="en-US" sz="1800" b="1"/>
                        <a:t>Base Model</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-3.46e-06</a:t>
                      </a:r>
                      <a:endParaRPr sz="1800" b="1"/>
                    </a:p>
                  </a:txBody>
                  <a:tcPr marL="91425" marR="91425" marT="91425" marB="91425"/>
                </a:tc>
                <a:tc>
                  <a:txBody>
                    <a:bodyPr/>
                    <a:lstStyle/>
                    <a:p>
                      <a:pPr marL="0" lvl="0" indent="0" algn="l" rtl="0">
                        <a:lnSpc>
                          <a:spcPct val="100000"/>
                        </a:lnSpc>
                        <a:spcBef>
                          <a:spcPts val="0"/>
                        </a:spcBef>
                        <a:spcAft>
                          <a:spcPts val="0"/>
                        </a:spcAft>
                        <a:buNone/>
                      </a:pPr>
                      <a:endParaRPr sz="1800" b="1"/>
                    </a:p>
                  </a:txBody>
                  <a:tcPr marL="91425" marR="91425" marT="91425" marB="91425"/>
                </a:tc>
                <a:tc>
                  <a:txBody>
                    <a:bodyPr/>
                    <a:lstStyle/>
                    <a:p>
                      <a:pPr marL="0" lvl="0" indent="0" algn="l" rtl="0">
                        <a:spcBef>
                          <a:spcPts val="0"/>
                        </a:spcBef>
                        <a:spcAft>
                          <a:spcPts val="0"/>
                        </a:spcAft>
                        <a:buNone/>
                      </a:pPr>
                      <a:endParaRPr sz="1900" b="1"/>
                    </a:p>
                  </a:txBody>
                  <a:tcPr marL="91425" marR="91425" marT="91425" marB="91425"/>
                </a:tc>
                <a:extLst>
                  <a:ext uri="{0D108BD9-81ED-4DB2-BD59-A6C34878D82A}">
                    <a16:rowId xmlns:a16="http://schemas.microsoft.com/office/drawing/2014/main" val="10001"/>
                  </a:ext>
                </a:extLst>
              </a:tr>
              <a:tr h="444625">
                <a:tc>
                  <a:txBody>
                    <a:bodyPr/>
                    <a:lstStyle/>
                    <a:p>
                      <a:pPr marL="0" lvl="0" indent="0" algn="l" rtl="0">
                        <a:lnSpc>
                          <a:spcPct val="100000"/>
                        </a:lnSpc>
                        <a:spcBef>
                          <a:spcPts val="0"/>
                        </a:spcBef>
                        <a:spcAft>
                          <a:spcPts val="0"/>
                        </a:spcAft>
                        <a:buNone/>
                      </a:pPr>
                      <a:r>
                        <a:rPr lang="en-US" sz="1800" b="1"/>
                        <a:t>Multiple Linear Regression</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0.66</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0.60</a:t>
                      </a:r>
                      <a:endParaRPr sz="1800" b="1"/>
                    </a:p>
                  </a:txBody>
                  <a:tcPr marL="91425" marR="91425" marT="91425" marB="91425"/>
                </a:tc>
                <a:tc>
                  <a:txBody>
                    <a:bodyPr/>
                    <a:lstStyle/>
                    <a:p>
                      <a:pPr marL="0" lvl="0" indent="0" algn="l" rtl="0">
                        <a:spcBef>
                          <a:spcPts val="0"/>
                        </a:spcBef>
                        <a:spcAft>
                          <a:spcPts val="0"/>
                        </a:spcAft>
                        <a:buNone/>
                      </a:pPr>
                      <a:r>
                        <a:rPr lang="en-US" sz="1900" b="1"/>
                        <a:t>0.36</a:t>
                      </a:r>
                      <a:endParaRPr sz="1900" b="1"/>
                    </a:p>
                  </a:txBody>
                  <a:tcPr marL="91425" marR="91425" marT="91425" marB="91425"/>
                </a:tc>
                <a:extLst>
                  <a:ext uri="{0D108BD9-81ED-4DB2-BD59-A6C34878D82A}">
                    <a16:rowId xmlns:a16="http://schemas.microsoft.com/office/drawing/2014/main" val="10002"/>
                  </a:ext>
                </a:extLst>
              </a:tr>
              <a:tr h="444625">
                <a:tc>
                  <a:txBody>
                    <a:bodyPr/>
                    <a:lstStyle/>
                    <a:p>
                      <a:pPr marL="0" lvl="0" indent="0" algn="l" rtl="0">
                        <a:lnSpc>
                          <a:spcPct val="100000"/>
                        </a:lnSpc>
                        <a:spcBef>
                          <a:spcPts val="0"/>
                        </a:spcBef>
                        <a:spcAft>
                          <a:spcPts val="0"/>
                        </a:spcAft>
                        <a:buNone/>
                      </a:pPr>
                      <a:r>
                        <a:rPr lang="en-US" sz="1800" b="1"/>
                        <a:t>Decision Tree Regression</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0.66</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0.60</a:t>
                      </a:r>
                      <a:endParaRPr sz="1800" b="1"/>
                    </a:p>
                  </a:txBody>
                  <a:tcPr marL="91425" marR="91425" marT="91425" marB="91425"/>
                </a:tc>
                <a:tc>
                  <a:txBody>
                    <a:bodyPr/>
                    <a:lstStyle/>
                    <a:p>
                      <a:pPr marL="0" lvl="0" indent="0" algn="l" rtl="0">
                        <a:spcBef>
                          <a:spcPts val="0"/>
                        </a:spcBef>
                        <a:spcAft>
                          <a:spcPts val="0"/>
                        </a:spcAft>
                        <a:buNone/>
                      </a:pPr>
                      <a:r>
                        <a:rPr lang="en-US" sz="1900" b="1"/>
                        <a:t>0.36</a:t>
                      </a:r>
                      <a:endParaRPr sz="1900" b="1"/>
                    </a:p>
                  </a:txBody>
                  <a:tcPr marL="91425" marR="91425" marT="91425" marB="91425"/>
                </a:tc>
                <a:extLst>
                  <a:ext uri="{0D108BD9-81ED-4DB2-BD59-A6C34878D82A}">
                    <a16:rowId xmlns:a16="http://schemas.microsoft.com/office/drawing/2014/main" val="10003"/>
                  </a:ext>
                </a:extLst>
              </a:tr>
              <a:tr h="444625">
                <a:tc>
                  <a:txBody>
                    <a:bodyPr/>
                    <a:lstStyle/>
                    <a:p>
                      <a:pPr marL="0" lvl="0" indent="0" algn="l" rtl="0">
                        <a:lnSpc>
                          <a:spcPct val="100000"/>
                        </a:lnSpc>
                        <a:spcBef>
                          <a:spcPts val="0"/>
                        </a:spcBef>
                        <a:spcAft>
                          <a:spcPts val="0"/>
                        </a:spcAft>
                        <a:buNone/>
                      </a:pPr>
                      <a:r>
                        <a:rPr lang="en-US" sz="1800" b="1"/>
                        <a:t>XGRegressor</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0.59?</a:t>
                      </a:r>
                      <a:endParaRPr sz="1800" b="1"/>
                    </a:p>
                  </a:txBody>
                  <a:tcPr marL="91425" marR="91425" marT="91425" marB="91425"/>
                </a:tc>
                <a:tc>
                  <a:txBody>
                    <a:bodyPr/>
                    <a:lstStyle/>
                    <a:p>
                      <a:pPr marL="0" lvl="0" indent="0" algn="l" rtl="0">
                        <a:lnSpc>
                          <a:spcPct val="100000"/>
                        </a:lnSpc>
                        <a:spcBef>
                          <a:spcPts val="0"/>
                        </a:spcBef>
                        <a:spcAft>
                          <a:spcPts val="0"/>
                        </a:spcAft>
                        <a:buNone/>
                      </a:pPr>
                      <a:endParaRPr sz="1800" b="1" dirty="0"/>
                    </a:p>
                  </a:txBody>
                  <a:tcPr marL="91425" marR="91425" marT="91425" marB="91425"/>
                </a:tc>
                <a:tc>
                  <a:txBody>
                    <a:bodyPr/>
                    <a:lstStyle/>
                    <a:p>
                      <a:pPr marL="0" lvl="0" indent="0" algn="l" rtl="0">
                        <a:spcBef>
                          <a:spcPts val="0"/>
                        </a:spcBef>
                        <a:spcAft>
                          <a:spcPts val="0"/>
                        </a:spcAft>
                        <a:buNone/>
                      </a:pPr>
                      <a:endParaRPr sz="1900" b="1"/>
                    </a:p>
                  </a:txBody>
                  <a:tcPr marL="91425" marR="91425" marT="91425" marB="91425"/>
                </a:tc>
                <a:extLst>
                  <a:ext uri="{0D108BD9-81ED-4DB2-BD59-A6C34878D82A}">
                    <a16:rowId xmlns:a16="http://schemas.microsoft.com/office/drawing/2014/main" val="10004"/>
                  </a:ext>
                </a:extLst>
              </a:tr>
              <a:tr h="444625">
                <a:tc>
                  <a:txBody>
                    <a:bodyPr/>
                    <a:lstStyle/>
                    <a:p>
                      <a:pPr marL="0" lvl="0" indent="0" algn="l" rtl="0">
                        <a:lnSpc>
                          <a:spcPct val="100000"/>
                        </a:lnSpc>
                        <a:spcBef>
                          <a:spcPts val="0"/>
                        </a:spcBef>
                        <a:spcAft>
                          <a:spcPts val="0"/>
                        </a:spcAft>
                        <a:buNone/>
                      </a:pPr>
                      <a:r>
                        <a:rPr lang="en-US" sz="1800" b="1"/>
                        <a:t>Random Forest Regression</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0.68</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0.60</a:t>
                      </a:r>
                      <a:endParaRPr sz="1800" b="1"/>
                    </a:p>
                  </a:txBody>
                  <a:tcPr marL="91425" marR="91425" marT="91425" marB="91425"/>
                </a:tc>
                <a:tc>
                  <a:txBody>
                    <a:bodyPr/>
                    <a:lstStyle/>
                    <a:p>
                      <a:pPr marL="0" lvl="0" indent="0" algn="l" rtl="0">
                        <a:spcBef>
                          <a:spcPts val="0"/>
                        </a:spcBef>
                        <a:spcAft>
                          <a:spcPts val="0"/>
                        </a:spcAft>
                        <a:buNone/>
                      </a:pPr>
                      <a:r>
                        <a:rPr lang="en-US" sz="1900" b="1"/>
                        <a:t>0.36</a:t>
                      </a:r>
                      <a:endParaRPr sz="1900" b="1"/>
                    </a:p>
                  </a:txBody>
                  <a:tcPr marL="91425" marR="91425" marT="91425" marB="91425"/>
                </a:tc>
                <a:extLst>
                  <a:ext uri="{0D108BD9-81ED-4DB2-BD59-A6C34878D82A}">
                    <a16:rowId xmlns:a16="http://schemas.microsoft.com/office/drawing/2014/main" val="10005"/>
                  </a:ext>
                </a:extLst>
              </a:tr>
              <a:tr h="444625">
                <a:tc>
                  <a:txBody>
                    <a:bodyPr/>
                    <a:lstStyle/>
                    <a:p>
                      <a:pPr marL="0" lvl="0" indent="0" algn="l" rtl="0">
                        <a:lnSpc>
                          <a:spcPct val="100000"/>
                        </a:lnSpc>
                        <a:spcBef>
                          <a:spcPts val="0"/>
                        </a:spcBef>
                        <a:spcAft>
                          <a:spcPts val="0"/>
                        </a:spcAft>
                        <a:buNone/>
                      </a:pPr>
                      <a:r>
                        <a:rPr lang="en-US" sz="1800" b="1"/>
                        <a:t>Ridge Regression (K Fold)</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0.66</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0.60</a:t>
                      </a:r>
                      <a:endParaRPr sz="1800" b="1"/>
                    </a:p>
                  </a:txBody>
                  <a:tcPr marL="91425" marR="91425" marT="91425" marB="91425"/>
                </a:tc>
                <a:tc>
                  <a:txBody>
                    <a:bodyPr/>
                    <a:lstStyle/>
                    <a:p>
                      <a:pPr marL="0" lvl="0" indent="0" algn="l" rtl="0">
                        <a:spcBef>
                          <a:spcPts val="0"/>
                        </a:spcBef>
                        <a:spcAft>
                          <a:spcPts val="0"/>
                        </a:spcAft>
                        <a:buNone/>
                      </a:pPr>
                      <a:r>
                        <a:rPr lang="en-US" sz="1900" b="1"/>
                        <a:t>0.36</a:t>
                      </a:r>
                      <a:endParaRPr sz="1900" b="1"/>
                    </a:p>
                  </a:txBody>
                  <a:tcPr marL="91425" marR="91425" marT="91425" marB="91425"/>
                </a:tc>
                <a:extLst>
                  <a:ext uri="{0D108BD9-81ED-4DB2-BD59-A6C34878D82A}">
                    <a16:rowId xmlns:a16="http://schemas.microsoft.com/office/drawing/2014/main" val="10006"/>
                  </a:ext>
                </a:extLst>
              </a:tr>
              <a:tr h="444625">
                <a:tc>
                  <a:txBody>
                    <a:bodyPr/>
                    <a:lstStyle/>
                    <a:p>
                      <a:pPr marL="0" lvl="0" indent="0" algn="l" rtl="0">
                        <a:lnSpc>
                          <a:spcPct val="100000"/>
                        </a:lnSpc>
                        <a:spcBef>
                          <a:spcPts val="0"/>
                        </a:spcBef>
                        <a:spcAft>
                          <a:spcPts val="0"/>
                        </a:spcAft>
                        <a:buNone/>
                      </a:pPr>
                      <a:r>
                        <a:rPr lang="en-US" sz="1800" b="1"/>
                        <a:t>Lasso Regression</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0.65</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0.61</a:t>
                      </a:r>
                      <a:endParaRPr sz="1800" b="1"/>
                    </a:p>
                  </a:txBody>
                  <a:tcPr marL="91425" marR="91425" marT="91425" marB="91425"/>
                </a:tc>
                <a:tc>
                  <a:txBody>
                    <a:bodyPr/>
                    <a:lstStyle/>
                    <a:p>
                      <a:pPr marL="0" lvl="0" indent="0" algn="l" rtl="0">
                        <a:spcBef>
                          <a:spcPts val="0"/>
                        </a:spcBef>
                        <a:spcAft>
                          <a:spcPts val="0"/>
                        </a:spcAft>
                        <a:buNone/>
                      </a:pPr>
                      <a:r>
                        <a:rPr lang="en-US" sz="1900" b="1"/>
                        <a:t>0.61</a:t>
                      </a:r>
                      <a:endParaRPr sz="1900" b="1"/>
                    </a:p>
                  </a:txBody>
                  <a:tcPr marL="91425" marR="91425" marT="91425" marB="91425"/>
                </a:tc>
                <a:extLst>
                  <a:ext uri="{0D108BD9-81ED-4DB2-BD59-A6C34878D82A}">
                    <a16:rowId xmlns:a16="http://schemas.microsoft.com/office/drawing/2014/main" val="10007"/>
                  </a:ext>
                </a:extLst>
              </a:tr>
              <a:tr h="444625">
                <a:tc>
                  <a:txBody>
                    <a:bodyPr/>
                    <a:lstStyle/>
                    <a:p>
                      <a:pPr marL="0" lvl="0" indent="0" algn="l" rtl="0">
                        <a:lnSpc>
                          <a:spcPct val="100000"/>
                        </a:lnSpc>
                        <a:spcBef>
                          <a:spcPts val="0"/>
                        </a:spcBef>
                        <a:spcAft>
                          <a:spcPts val="0"/>
                        </a:spcAft>
                        <a:buNone/>
                      </a:pPr>
                      <a:r>
                        <a:rPr lang="en-US" sz="1800" b="1"/>
                        <a:t>Elastic Net </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0.57</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0.61</a:t>
                      </a:r>
                      <a:endParaRPr sz="1800" b="1"/>
                    </a:p>
                  </a:txBody>
                  <a:tcPr marL="91425" marR="91425" marT="91425" marB="91425"/>
                </a:tc>
                <a:tc>
                  <a:txBody>
                    <a:bodyPr/>
                    <a:lstStyle/>
                    <a:p>
                      <a:pPr marL="0" lvl="0" indent="0" algn="l" rtl="0">
                        <a:spcBef>
                          <a:spcPts val="0"/>
                        </a:spcBef>
                        <a:spcAft>
                          <a:spcPts val="0"/>
                        </a:spcAft>
                        <a:buNone/>
                      </a:pPr>
                      <a:r>
                        <a:rPr lang="en-US" sz="1900" b="1"/>
                        <a:t>0.61</a:t>
                      </a:r>
                      <a:endParaRPr sz="1900" b="1"/>
                    </a:p>
                  </a:txBody>
                  <a:tcPr marL="91425" marR="91425" marT="91425" marB="91425"/>
                </a:tc>
                <a:extLst>
                  <a:ext uri="{0D108BD9-81ED-4DB2-BD59-A6C34878D82A}">
                    <a16:rowId xmlns:a16="http://schemas.microsoft.com/office/drawing/2014/main" val="10008"/>
                  </a:ext>
                </a:extLst>
              </a:tr>
              <a:tr h="444625">
                <a:tc>
                  <a:txBody>
                    <a:bodyPr/>
                    <a:lstStyle/>
                    <a:p>
                      <a:pPr marL="0" lvl="0" indent="0" algn="l" rtl="0">
                        <a:lnSpc>
                          <a:spcPct val="100000"/>
                        </a:lnSpc>
                        <a:spcBef>
                          <a:spcPts val="0"/>
                        </a:spcBef>
                        <a:spcAft>
                          <a:spcPts val="0"/>
                        </a:spcAft>
                        <a:buNone/>
                      </a:pPr>
                      <a:r>
                        <a:rPr lang="en-US" sz="1800" b="1"/>
                        <a:t>KNN Regression</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0.66</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0.60</a:t>
                      </a:r>
                      <a:endParaRPr sz="1800" b="1"/>
                    </a:p>
                  </a:txBody>
                  <a:tcPr marL="91425" marR="91425" marT="91425" marB="91425"/>
                </a:tc>
                <a:tc>
                  <a:txBody>
                    <a:bodyPr/>
                    <a:lstStyle/>
                    <a:p>
                      <a:pPr marL="0" lvl="0" indent="0" algn="l" rtl="0">
                        <a:spcBef>
                          <a:spcPts val="0"/>
                        </a:spcBef>
                        <a:spcAft>
                          <a:spcPts val="0"/>
                        </a:spcAft>
                        <a:buNone/>
                      </a:pPr>
                      <a:r>
                        <a:rPr lang="en-US" sz="1900" b="1"/>
                        <a:t>0.36</a:t>
                      </a:r>
                      <a:endParaRPr sz="1900" b="1"/>
                    </a:p>
                  </a:txBody>
                  <a:tcPr marL="91425" marR="91425" marT="91425" marB="91425"/>
                </a:tc>
                <a:extLst>
                  <a:ext uri="{0D108BD9-81ED-4DB2-BD59-A6C34878D82A}">
                    <a16:rowId xmlns:a16="http://schemas.microsoft.com/office/drawing/2014/main" val="10009"/>
                  </a:ext>
                </a:extLst>
              </a:tr>
              <a:tr h="444625">
                <a:tc>
                  <a:txBody>
                    <a:bodyPr/>
                    <a:lstStyle/>
                    <a:p>
                      <a:pPr marL="0" lvl="0" indent="0" algn="l" rtl="0">
                        <a:lnSpc>
                          <a:spcPct val="100000"/>
                        </a:lnSpc>
                        <a:spcBef>
                          <a:spcPts val="1000"/>
                        </a:spcBef>
                        <a:spcAft>
                          <a:spcPts val="0"/>
                        </a:spcAft>
                        <a:buNone/>
                      </a:pPr>
                      <a:r>
                        <a:rPr lang="en-US" sz="1800" b="1"/>
                        <a:t>Ordinary Least Square Model</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0.66</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0.36</a:t>
                      </a:r>
                      <a:endParaRPr sz="1800" b="1"/>
                    </a:p>
                  </a:txBody>
                  <a:tcPr marL="91425" marR="91425" marT="91425" marB="91425"/>
                </a:tc>
                <a:tc>
                  <a:txBody>
                    <a:bodyPr/>
                    <a:lstStyle/>
                    <a:p>
                      <a:pPr marL="0" lvl="0" indent="0" algn="l" rtl="0">
                        <a:spcBef>
                          <a:spcPts val="0"/>
                        </a:spcBef>
                        <a:spcAft>
                          <a:spcPts val="0"/>
                        </a:spcAft>
                        <a:buNone/>
                      </a:pPr>
                      <a:r>
                        <a:rPr lang="en-US" sz="1900" b="1"/>
                        <a:t>26936?</a:t>
                      </a:r>
                      <a:endParaRPr sz="1900" b="1"/>
                    </a:p>
                  </a:txBody>
                  <a:tcPr marL="91425" marR="91425" marT="91425" marB="91425"/>
                </a:tc>
                <a:extLst>
                  <a:ext uri="{0D108BD9-81ED-4DB2-BD59-A6C34878D82A}">
                    <a16:rowId xmlns:a16="http://schemas.microsoft.com/office/drawing/2014/main" val="10010"/>
                  </a:ext>
                </a:extLst>
              </a:tr>
              <a:tr h="444625">
                <a:tc>
                  <a:txBody>
                    <a:bodyPr/>
                    <a:lstStyle/>
                    <a:p>
                      <a:pPr marL="0" lvl="0" indent="0" algn="l" rtl="0">
                        <a:lnSpc>
                          <a:spcPct val="100000"/>
                        </a:lnSpc>
                        <a:spcBef>
                          <a:spcPts val="1000"/>
                        </a:spcBef>
                        <a:spcAft>
                          <a:spcPts val="0"/>
                        </a:spcAft>
                        <a:buNone/>
                      </a:pPr>
                      <a:r>
                        <a:rPr lang="en-US" sz="1800" b="1"/>
                        <a:t>Linear SVR</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1.00</a:t>
                      </a:r>
                      <a:endParaRPr sz="1800" b="1"/>
                    </a:p>
                  </a:txBody>
                  <a:tcPr marL="91425" marR="91425" marT="91425" marB="91425"/>
                </a:tc>
                <a:tc>
                  <a:txBody>
                    <a:bodyPr/>
                    <a:lstStyle/>
                    <a:p>
                      <a:pPr marL="0" lvl="0" indent="0" algn="l" rtl="0">
                        <a:lnSpc>
                          <a:spcPct val="100000"/>
                        </a:lnSpc>
                        <a:spcBef>
                          <a:spcPts val="0"/>
                        </a:spcBef>
                        <a:spcAft>
                          <a:spcPts val="0"/>
                        </a:spcAft>
                        <a:buNone/>
                      </a:pPr>
                      <a:r>
                        <a:rPr lang="en-US" sz="1800" b="1"/>
                        <a:t>2.18e-24</a:t>
                      </a:r>
                      <a:endParaRPr sz="1800" b="1"/>
                    </a:p>
                  </a:txBody>
                  <a:tcPr marL="91425" marR="91425" marT="91425" marB="91425"/>
                </a:tc>
                <a:tc>
                  <a:txBody>
                    <a:bodyPr/>
                    <a:lstStyle/>
                    <a:p>
                      <a:pPr marL="0" lvl="0" indent="0" algn="l" rtl="0">
                        <a:spcBef>
                          <a:spcPts val="0"/>
                        </a:spcBef>
                        <a:spcAft>
                          <a:spcPts val="0"/>
                        </a:spcAft>
                        <a:buNone/>
                      </a:pPr>
                      <a:r>
                        <a:rPr lang="en-US" sz="1900" b="1" dirty="0"/>
                        <a:t>4.3e-24</a:t>
                      </a:r>
                      <a:endParaRPr sz="1900" b="1" dirty="0"/>
                    </a:p>
                  </a:txBody>
                  <a:tcPr marL="91425" marR="91425" marT="91425" marB="91425"/>
                </a:tc>
                <a:extLst>
                  <a:ext uri="{0D108BD9-81ED-4DB2-BD59-A6C34878D82A}">
                    <a16:rowId xmlns:a16="http://schemas.microsoft.com/office/drawing/2014/main" val="10011"/>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10937963b0f_1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Residuals for Multiple Linear Regression</a:t>
            </a:r>
            <a:endParaRPr/>
          </a:p>
        </p:txBody>
      </p:sp>
      <p:pic>
        <p:nvPicPr>
          <p:cNvPr id="597" name="Google Shape;597;g10937963b0f_1_0"/>
          <p:cNvPicPr preferRelativeResize="0"/>
          <p:nvPr/>
        </p:nvPicPr>
        <p:blipFill>
          <a:blip r:embed="rId3">
            <a:alphaModFix/>
          </a:blip>
          <a:stretch>
            <a:fillRect/>
          </a:stretch>
        </p:blipFill>
        <p:spPr>
          <a:xfrm>
            <a:off x="995900" y="1849750"/>
            <a:ext cx="7470669" cy="4862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2"/>
          <p:cNvSpPr txBox="1"/>
          <p:nvPr/>
        </p:nvSpPr>
        <p:spPr>
          <a:xfrm>
            <a:off x="1191050" y="325975"/>
            <a:ext cx="9979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Trebuchet MS"/>
                <a:ea typeface="Trebuchet MS"/>
                <a:cs typeface="Trebuchet MS"/>
                <a:sym typeface="Trebuchet MS"/>
              </a:rPr>
              <a:t>Data Overview</a:t>
            </a:r>
            <a:endParaRPr sz="2200" b="0" i="0" u="none" strike="noStrike" cap="none">
              <a:solidFill>
                <a:srgbClr val="000000"/>
              </a:solidFill>
              <a:latin typeface="Trebuchet MS"/>
              <a:ea typeface="Trebuchet MS"/>
              <a:cs typeface="Trebuchet MS"/>
              <a:sym typeface="Trebuchet MS"/>
            </a:endParaRPr>
          </a:p>
        </p:txBody>
      </p:sp>
      <p:grpSp>
        <p:nvGrpSpPr>
          <p:cNvPr id="217" name="Google Shape;217;p12"/>
          <p:cNvGrpSpPr/>
          <p:nvPr/>
        </p:nvGrpSpPr>
        <p:grpSpPr>
          <a:xfrm>
            <a:off x="941313" y="2263642"/>
            <a:ext cx="9171244" cy="857980"/>
            <a:chOff x="672370" y="2322567"/>
            <a:chExt cx="6878605" cy="643501"/>
          </a:xfrm>
        </p:grpSpPr>
        <p:sp>
          <p:nvSpPr>
            <p:cNvPr id="218" name="Google Shape;218;p12"/>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2"/>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2"/>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2"/>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chr, 15 unique values, some float and some are int</a:t>
              </a:r>
              <a:endParaRPr sz="1300" b="0" i="0" u="none" strike="noStrike" cap="none">
                <a:solidFill>
                  <a:srgbClr val="FFFFFF"/>
                </a:solidFill>
                <a:latin typeface="Roboto"/>
                <a:ea typeface="Roboto"/>
                <a:cs typeface="Roboto"/>
                <a:sym typeface="Roboto"/>
              </a:endParaRPr>
            </a:p>
          </p:txBody>
        </p:sp>
        <p:sp>
          <p:nvSpPr>
            <p:cNvPr id="222" name="Google Shape;222;p12"/>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2"/>
            <p:cNvSpPr/>
            <p:nvPr/>
          </p:nvSpPr>
          <p:spPr>
            <a:xfrm>
              <a:off x="672370" y="2322573"/>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door</a:t>
              </a:r>
              <a:r>
                <a:rPr lang="en-US" sz="3500" b="0" i="0" u="none" strike="noStrike" cap="none">
                  <a:solidFill>
                    <a:srgbClr val="FFFFFF"/>
                  </a:solidFill>
                  <a:latin typeface="Roboto Thin"/>
                  <a:ea typeface="Roboto Thin"/>
                  <a:cs typeface="Roboto Thin"/>
                  <a:sym typeface="Roboto Thin"/>
                </a:rPr>
                <a:t> </a:t>
              </a:r>
              <a:r>
                <a:rPr lang="en-US" sz="1800" b="0" i="0" u="none" strike="noStrike" cap="none">
                  <a:solidFill>
                    <a:srgbClr val="FFFFFF"/>
                  </a:solidFill>
                  <a:latin typeface="Roboto Thin"/>
                  <a:ea typeface="Roboto Thin"/>
                  <a:cs typeface="Roboto Thin"/>
                  <a:sym typeface="Roboto Thin"/>
                </a:rPr>
                <a:t>count</a:t>
              </a:r>
              <a:endParaRPr sz="3500" b="0" i="0" u="none" strike="noStrike" cap="none">
                <a:solidFill>
                  <a:srgbClr val="FFFFFF"/>
                </a:solidFill>
                <a:latin typeface="Roboto Thin"/>
                <a:ea typeface="Roboto Thin"/>
                <a:cs typeface="Roboto Thin"/>
                <a:sym typeface="Roboto Thin"/>
              </a:endParaRPr>
            </a:p>
          </p:txBody>
        </p:sp>
        <p:sp>
          <p:nvSpPr>
            <p:cNvPr id="224" name="Google Shape;224;p12"/>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07000"/>
                </a:lnSpc>
                <a:spcBef>
                  <a:spcPts val="80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“None” in Data set missing values (6,149)</a:t>
              </a:r>
              <a:endParaRPr sz="1100" b="0" i="0" u="none" strike="noStrike" cap="none">
                <a:solidFill>
                  <a:srgbClr val="AC1145"/>
                </a:solidFill>
                <a:latin typeface="Roboto"/>
                <a:ea typeface="Roboto"/>
                <a:cs typeface="Roboto"/>
                <a:sym typeface="Roboto"/>
              </a:endParaRPr>
            </a:p>
            <a:p>
              <a:pPr marL="609600" marR="0" lvl="0" indent="-374650" algn="l" rtl="0">
                <a:lnSpc>
                  <a:spcPct val="107000"/>
                </a:lnSpc>
                <a:spcBef>
                  <a:spcPts val="80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Outliers, Max? BOXPLOT</a:t>
              </a:r>
              <a:endParaRPr sz="1100" b="0" i="0" u="none" strike="noStrike" cap="none">
                <a:solidFill>
                  <a:srgbClr val="AC1145"/>
                </a:solidFill>
                <a:latin typeface="Roboto"/>
                <a:ea typeface="Roboto"/>
                <a:cs typeface="Roboto"/>
                <a:sym typeface="Roboto"/>
              </a:endParaRPr>
            </a:p>
          </p:txBody>
        </p:sp>
      </p:grpSp>
      <p:grpSp>
        <p:nvGrpSpPr>
          <p:cNvPr id="225" name="Google Shape;225;p12"/>
          <p:cNvGrpSpPr/>
          <p:nvPr/>
        </p:nvGrpSpPr>
        <p:grpSpPr>
          <a:xfrm>
            <a:off x="941313" y="1401492"/>
            <a:ext cx="9171244" cy="862162"/>
            <a:chOff x="672370" y="2322567"/>
            <a:chExt cx="6878605" cy="646638"/>
          </a:xfrm>
        </p:grpSpPr>
        <p:sp>
          <p:nvSpPr>
            <p:cNvPr id="226" name="Google Shape;226;p12"/>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2"/>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2"/>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2"/>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chr, 2  levels</a:t>
              </a:r>
              <a:endParaRPr sz="1300" b="0" i="0" u="none" strike="noStrike" cap="none">
                <a:solidFill>
                  <a:srgbClr val="FFFFFF"/>
                </a:solidFill>
                <a:latin typeface="Roboto"/>
                <a:ea typeface="Roboto"/>
                <a:cs typeface="Roboto"/>
                <a:sym typeface="Roboto"/>
              </a:endParaRPr>
            </a:p>
          </p:txBody>
        </p:sp>
        <p:sp>
          <p:nvSpPr>
            <p:cNvPr id="230" name="Google Shape;230;p12"/>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2"/>
            <p:cNvSpPr/>
            <p:nvPr/>
          </p:nvSpPr>
          <p:spPr>
            <a:xfrm>
              <a:off x="672370" y="2326605"/>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transmission</a:t>
              </a:r>
              <a:endParaRPr sz="1800" b="0" i="0" u="none" strike="noStrike" cap="none">
                <a:solidFill>
                  <a:srgbClr val="FFFFFF"/>
                </a:solidFill>
                <a:latin typeface="Roboto Thin"/>
                <a:ea typeface="Roboto Thin"/>
                <a:cs typeface="Roboto Thin"/>
                <a:sym typeface="Roboto Thin"/>
              </a:endParaRPr>
            </a:p>
          </p:txBody>
        </p:sp>
        <p:sp>
          <p:nvSpPr>
            <p:cNvPr id="232" name="Google Shape;232;p12"/>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Only 2  levels</a:t>
              </a:r>
              <a:endParaRPr sz="1100" b="0" i="0" u="none" strike="noStrike" cap="none">
                <a:solidFill>
                  <a:srgbClr val="AC1145"/>
                </a:solidFill>
                <a:latin typeface="Roboto"/>
                <a:ea typeface="Roboto"/>
                <a:cs typeface="Roboto"/>
                <a:sym typeface="Roboto"/>
              </a:endParaRPr>
            </a:p>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Because this data set is heavy with European cars there is a lot more automatic transmission than there may be in the American car market</a:t>
              </a:r>
              <a:endParaRPr sz="1100" b="0" i="0" u="none" strike="noStrike" cap="none">
                <a:solidFill>
                  <a:srgbClr val="AC1145"/>
                </a:solidFill>
                <a:latin typeface="Roboto"/>
                <a:ea typeface="Roboto"/>
                <a:cs typeface="Roboto"/>
                <a:sym typeface="Roboto"/>
              </a:endParaRPr>
            </a:p>
          </p:txBody>
        </p:sp>
      </p:grpSp>
      <p:grpSp>
        <p:nvGrpSpPr>
          <p:cNvPr id="233" name="Google Shape;233;p12"/>
          <p:cNvGrpSpPr/>
          <p:nvPr/>
        </p:nvGrpSpPr>
        <p:grpSpPr>
          <a:xfrm>
            <a:off x="941313" y="3121617"/>
            <a:ext cx="9171244" cy="857980"/>
            <a:chOff x="672370" y="2322567"/>
            <a:chExt cx="6878605" cy="643501"/>
          </a:xfrm>
        </p:grpSpPr>
        <p:sp>
          <p:nvSpPr>
            <p:cNvPr id="234" name="Google Shape;234;p12"/>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2"/>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2"/>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2"/>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chr, 33 unique values</a:t>
              </a:r>
              <a:endParaRPr sz="1300" b="0" i="0" u="none" strike="noStrike" cap="none">
                <a:solidFill>
                  <a:srgbClr val="FFFFFF"/>
                </a:solidFill>
                <a:latin typeface="Roboto Medium"/>
                <a:ea typeface="Roboto Medium"/>
                <a:cs typeface="Roboto Medium"/>
                <a:sym typeface="Roboto Medium"/>
              </a:endParaRPr>
            </a:p>
          </p:txBody>
        </p:sp>
        <p:sp>
          <p:nvSpPr>
            <p:cNvPr id="238" name="Google Shape;238;p12"/>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2"/>
            <p:cNvSpPr/>
            <p:nvPr/>
          </p:nvSpPr>
          <p:spPr>
            <a:xfrm>
              <a:off x="672370" y="2322573"/>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seat count</a:t>
              </a:r>
              <a:endParaRPr sz="1800" b="0" i="0" u="none" strike="noStrike" cap="none">
                <a:solidFill>
                  <a:srgbClr val="FFFFFF"/>
                </a:solidFill>
                <a:latin typeface="Roboto Thin"/>
                <a:ea typeface="Roboto Thin"/>
                <a:cs typeface="Roboto Thin"/>
                <a:sym typeface="Roboto Thin"/>
              </a:endParaRPr>
            </a:p>
          </p:txBody>
        </p:sp>
        <p:sp>
          <p:nvSpPr>
            <p:cNvPr id="240" name="Google Shape;240;p12"/>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457200" marR="0" lvl="0" indent="-298450" algn="l" rtl="0">
                <a:lnSpc>
                  <a:spcPct val="107000"/>
                </a:lnSpc>
                <a:spcBef>
                  <a:spcPts val="80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“None” in Data set missing values (10,526)</a:t>
              </a:r>
              <a:endParaRPr sz="1100" b="0" i="0" u="none" strike="noStrike" cap="none">
                <a:solidFill>
                  <a:srgbClr val="AC1145"/>
                </a:solidFill>
                <a:latin typeface="Roboto"/>
                <a:ea typeface="Roboto"/>
                <a:cs typeface="Roboto"/>
                <a:sym typeface="Roboto"/>
              </a:endParaRPr>
            </a:p>
            <a:p>
              <a:pPr marL="457200" marR="0" lvl="0" indent="-298450" algn="l" rtl="0">
                <a:lnSpc>
                  <a:spcPct val="107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High outliers for seat count 18, 57, 74, 55 (not possible for our car models)</a:t>
              </a:r>
              <a:endParaRPr sz="1100" b="0" i="0" u="none" strike="noStrike" cap="none">
                <a:solidFill>
                  <a:srgbClr val="AC1145"/>
                </a:solidFill>
                <a:latin typeface="Roboto"/>
                <a:ea typeface="Roboto"/>
                <a:cs typeface="Roboto"/>
                <a:sym typeface="Roboto"/>
              </a:endParaRPr>
            </a:p>
          </p:txBody>
        </p:sp>
      </p:grpSp>
      <p:pic>
        <p:nvPicPr>
          <p:cNvPr id="241" name="Google Shape;241;p12"/>
          <p:cNvPicPr preferRelativeResize="0"/>
          <p:nvPr/>
        </p:nvPicPr>
        <p:blipFill rotWithShape="1">
          <a:blip r:embed="rId3">
            <a:alphaModFix/>
          </a:blip>
          <a:srcRect/>
          <a:stretch/>
        </p:blipFill>
        <p:spPr>
          <a:xfrm>
            <a:off x="3036025" y="4207221"/>
            <a:ext cx="3431472" cy="257360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cfea788732_0_41"/>
          <p:cNvSpPr txBox="1">
            <a:spLocks noGrp="1"/>
          </p:cNvSpPr>
          <p:nvPr>
            <p:ph type="title"/>
          </p:nvPr>
        </p:nvSpPr>
        <p:spPr>
          <a:xfrm>
            <a:off x="498773" y="-1796222"/>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Trebuchet MS"/>
              <a:buNone/>
            </a:pPr>
            <a:r>
              <a:rPr lang="en-US"/>
              <a:t>Feature Importance</a:t>
            </a:r>
            <a:endParaRPr/>
          </a:p>
        </p:txBody>
      </p:sp>
      <p:sp>
        <p:nvSpPr>
          <p:cNvPr id="604" name="Google Shape;604;gcfea788732_0_41"/>
          <p:cNvSpPr txBox="1">
            <a:spLocks noGrp="1"/>
          </p:cNvSpPr>
          <p:nvPr>
            <p:ph type="body" idx="1"/>
          </p:nvPr>
        </p:nvSpPr>
        <p:spPr>
          <a:xfrm>
            <a:off x="586523" y="1665513"/>
            <a:ext cx="10515600" cy="4996500"/>
          </a:xfrm>
          <a:prstGeom prst="rect">
            <a:avLst/>
          </a:prstGeom>
          <a:noFill/>
          <a:ln>
            <a:noFill/>
          </a:ln>
        </p:spPr>
        <p:txBody>
          <a:bodyPr spcFirstLastPara="1" wrap="square" lIns="91425" tIns="45700" rIns="91425" bIns="45700" anchor="t" anchorCtr="0">
            <a:normAutofit/>
          </a:bodyPr>
          <a:lstStyle/>
          <a:p>
            <a:pPr marL="457200" lvl="0" indent="-381000" algn="l" rtl="0">
              <a:lnSpc>
                <a:spcPct val="150000"/>
              </a:lnSpc>
              <a:spcBef>
                <a:spcPts val="1000"/>
              </a:spcBef>
              <a:spcAft>
                <a:spcPts val="0"/>
              </a:spcAft>
              <a:buSzPts val="2400"/>
              <a:buChar char="●"/>
            </a:pPr>
            <a:r>
              <a:rPr lang="en-US"/>
              <a:t>Car Life</a:t>
            </a:r>
            <a:endParaRPr/>
          </a:p>
          <a:p>
            <a:pPr marL="457200" lvl="0" indent="-381000" algn="l" rtl="0">
              <a:lnSpc>
                <a:spcPct val="150000"/>
              </a:lnSpc>
              <a:spcBef>
                <a:spcPts val="0"/>
              </a:spcBef>
              <a:spcAft>
                <a:spcPts val="0"/>
              </a:spcAft>
              <a:buSzPts val="2400"/>
              <a:buChar char="●"/>
            </a:pPr>
            <a:r>
              <a:rPr lang="en-US"/>
              <a:t>Maker</a:t>
            </a:r>
            <a:endParaRPr/>
          </a:p>
          <a:p>
            <a:pPr marL="457200" lvl="0" indent="-381000" algn="l" rtl="0">
              <a:lnSpc>
                <a:spcPct val="150000"/>
              </a:lnSpc>
              <a:spcBef>
                <a:spcPts val="0"/>
              </a:spcBef>
              <a:spcAft>
                <a:spcPts val="0"/>
              </a:spcAft>
              <a:buSzPts val="2400"/>
              <a:buChar char="●"/>
            </a:pPr>
            <a:r>
              <a:rPr lang="en-US"/>
              <a:t>Horse power</a:t>
            </a:r>
            <a:endParaRPr/>
          </a:p>
          <a:p>
            <a:pPr marL="457200" lvl="0" indent="-381000" algn="l" rtl="0">
              <a:lnSpc>
                <a:spcPct val="150000"/>
              </a:lnSpc>
              <a:spcBef>
                <a:spcPts val="0"/>
              </a:spcBef>
              <a:spcAft>
                <a:spcPts val="0"/>
              </a:spcAft>
              <a:buSzPts val="2400"/>
              <a:buChar char="●"/>
            </a:pPr>
            <a:r>
              <a:rPr lang="en-US"/>
              <a:t>Transmission</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Clr>
                <a:schemeClr val="dk1"/>
              </a:buClr>
              <a:buSzPts val="2400"/>
              <a:buNone/>
            </a:pPr>
            <a:endParaRPr/>
          </a:p>
        </p:txBody>
      </p:sp>
      <p:pic>
        <p:nvPicPr>
          <p:cNvPr id="605" name="Google Shape;605;gcfea788732_0_41"/>
          <p:cNvPicPr preferRelativeResize="0"/>
          <p:nvPr/>
        </p:nvPicPr>
        <p:blipFill>
          <a:blip r:embed="rId3">
            <a:alphaModFix/>
          </a:blip>
          <a:stretch>
            <a:fillRect/>
          </a:stretch>
        </p:blipFill>
        <p:spPr>
          <a:xfrm>
            <a:off x="3168904" y="1144250"/>
            <a:ext cx="6372121" cy="5713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07186f6258_2_1"/>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457200" lvl="0" indent="0" algn="l" rtl="0">
              <a:spcBef>
                <a:spcPts val="1000"/>
              </a:spcBef>
              <a:spcAft>
                <a:spcPts val="0"/>
              </a:spcAft>
              <a:buNone/>
            </a:pPr>
            <a:endParaRPr/>
          </a:p>
        </p:txBody>
      </p:sp>
      <p:sp>
        <p:nvSpPr>
          <p:cNvPr id="611" name="Google Shape;611;g107186f6258_2_1"/>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612" name="Google Shape;612;g107186f6258_2_1"/>
          <p:cNvSpPr txBox="1">
            <a:spLocks noGrp="1"/>
          </p:cNvSpPr>
          <p:nvPr>
            <p:ph type="title"/>
          </p:nvPr>
        </p:nvSpPr>
        <p:spPr>
          <a:xfrm>
            <a:off x="554010" y="12"/>
            <a:ext cx="10515600" cy="15285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600">
                <a:solidFill>
                  <a:schemeClr val="lt1"/>
                </a:solidFill>
              </a:rPr>
              <a:t> ML Regression Models Coefficients </a:t>
            </a:r>
            <a:endParaRPr sz="3600">
              <a:solidFill>
                <a:schemeClr val="lt1"/>
              </a:solidFill>
            </a:endParaRPr>
          </a:p>
          <a:p>
            <a:pPr marL="0" lvl="0" indent="0" algn="ctr" rtl="0">
              <a:lnSpc>
                <a:spcPct val="90000"/>
              </a:lnSpc>
              <a:spcBef>
                <a:spcPts val="0"/>
              </a:spcBef>
              <a:spcAft>
                <a:spcPts val="0"/>
              </a:spcAft>
              <a:buSzPts val="1800"/>
              <a:buNone/>
            </a:pPr>
            <a:r>
              <a:rPr lang="en-US" sz="3600">
                <a:solidFill>
                  <a:schemeClr val="lt1"/>
                </a:solidFill>
              </a:rPr>
              <a:t> </a:t>
            </a:r>
            <a:endParaRPr sz="3600">
              <a:solidFill>
                <a:schemeClr val="lt1"/>
              </a:solidFill>
              <a:latin typeface="Trebuchet MS"/>
              <a:ea typeface="Trebuchet MS"/>
              <a:cs typeface="Trebuchet MS"/>
              <a:sym typeface="Trebuchet MS"/>
            </a:endParaRPr>
          </a:p>
        </p:txBody>
      </p:sp>
      <p:pic>
        <p:nvPicPr>
          <p:cNvPr id="613" name="Google Shape;613;g107186f6258_2_1"/>
          <p:cNvPicPr preferRelativeResize="0"/>
          <p:nvPr/>
        </p:nvPicPr>
        <p:blipFill>
          <a:blip r:embed="rId3">
            <a:alphaModFix/>
          </a:blip>
          <a:stretch>
            <a:fillRect/>
          </a:stretch>
        </p:blipFill>
        <p:spPr>
          <a:xfrm>
            <a:off x="554000" y="1528500"/>
            <a:ext cx="7757474" cy="5329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g107186f6258_1_6"/>
          <p:cNvPicPr preferRelativeResize="0"/>
          <p:nvPr/>
        </p:nvPicPr>
        <p:blipFill>
          <a:blip r:embed="rId3">
            <a:alphaModFix/>
          </a:blip>
          <a:stretch>
            <a:fillRect/>
          </a:stretch>
        </p:blipFill>
        <p:spPr>
          <a:xfrm>
            <a:off x="552725" y="1417500"/>
            <a:ext cx="7943000" cy="5440500"/>
          </a:xfrm>
          <a:prstGeom prst="rect">
            <a:avLst/>
          </a:prstGeom>
          <a:noFill/>
          <a:ln>
            <a:noFill/>
          </a:ln>
        </p:spPr>
      </p:pic>
      <p:sp>
        <p:nvSpPr>
          <p:cNvPr id="619" name="Google Shape;619;g107186f6258_1_6"/>
          <p:cNvSpPr txBox="1">
            <a:spLocks noGrp="1"/>
          </p:cNvSpPr>
          <p:nvPr>
            <p:ph type="title"/>
          </p:nvPr>
        </p:nvSpPr>
        <p:spPr>
          <a:xfrm>
            <a:off x="390235" y="12"/>
            <a:ext cx="10515600" cy="14175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3200">
                <a:solidFill>
                  <a:schemeClr val="lt1"/>
                </a:solidFill>
              </a:rPr>
              <a:t>Pair Plot - relationship between Xs and Y before transformation </a:t>
            </a:r>
            <a:endParaRPr sz="3200">
              <a:solidFill>
                <a:schemeClr val="lt1"/>
              </a:solidFill>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107186f6258_1_13"/>
          <p:cNvSpPr txBox="1">
            <a:spLocks noGrp="1"/>
          </p:cNvSpPr>
          <p:nvPr>
            <p:ph type="title"/>
          </p:nvPr>
        </p:nvSpPr>
        <p:spPr>
          <a:xfrm>
            <a:off x="674425" y="0"/>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Heat Map showing Multicollinearity</a:t>
            </a:r>
            <a:endParaRPr/>
          </a:p>
        </p:txBody>
      </p:sp>
      <p:pic>
        <p:nvPicPr>
          <p:cNvPr id="625" name="Google Shape;625;g107186f6258_1_13"/>
          <p:cNvPicPr preferRelativeResize="0"/>
          <p:nvPr/>
        </p:nvPicPr>
        <p:blipFill>
          <a:blip r:embed="rId3">
            <a:alphaModFix/>
          </a:blip>
          <a:stretch>
            <a:fillRect/>
          </a:stretch>
        </p:blipFill>
        <p:spPr>
          <a:xfrm>
            <a:off x="988250" y="1096950"/>
            <a:ext cx="7650775" cy="5576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10323a3e55b_0_0"/>
          <p:cNvSpPr txBox="1">
            <a:spLocks noGrp="1"/>
          </p:cNvSpPr>
          <p:nvPr>
            <p:ph type="title"/>
          </p:nvPr>
        </p:nvSpPr>
        <p:spPr>
          <a:xfrm>
            <a:off x="492575" y="1"/>
            <a:ext cx="10515600" cy="1376100"/>
          </a:xfrm>
          <a:prstGeom prst="rect">
            <a:avLst/>
          </a:prstGeom>
          <a:solidFill>
            <a:srgbClr val="C4134E"/>
          </a:solid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SzPts val="1800"/>
              <a:buNone/>
            </a:pPr>
            <a:br>
              <a:rPr lang="en-US" sz="2500">
                <a:solidFill>
                  <a:schemeClr val="lt1"/>
                </a:solidFill>
                <a:latin typeface="Trebuchet MS"/>
                <a:ea typeface="Trebuchet MS"/>
                <a:cs typeface="Trebuchet MS"/>
                <a:sym typeface="Trebuchet MS"/>
              </a:rPr>
            </a:br>
            <a:r>
              <a:rPr lang="en-US" sz="2500">
                <a:solidFill>
                  <a:schemeClr val="lt1"/>
                </a:solidFill>
                <a:latin typeface="Trebuchet MS"/>
                <a:ea typeface="Trebuchet MS"/>
                <a:cs typeface="Trebuchet MS"/>
                <a:sym typeface="Trebuchet MS"/>
              </a:rPr>
              <a:t>Relationship between X and Y before Tr</a:t>
            </a:r>
            <a:r>
              <a:rPr lang="en-US" sz="2500">
                <a:solidFill>
                  <a:schemeClr val="lt1"/>
                </a:solidFill>
              </a:rPr>
              <a:t>ansformation</a:t>
            </a:r>
            <a:endParaRPr sz="2500">
              <a:solidFill>
                <a:schemeClr val="lt1"/>
              </a:solidFill>
            </a:endParaRPr>
          </a:p>
          <a:p>
            <a:pPr marL="0" lvl="0" indent="0" algn="ctr" rtl="0">
              <a:lnSpc>
                <a:spcPct val="90000"/>
              </a:lnSpc>
              <a:spcBef>
                <a:spcPts val="0"/>
              </a:spcBef>
              <a:spcAft>
                <a:spcPts val="0"/>
              </a:spcAft>
              <a:buSzPts val="1800"/>
              <a:buNone/>
            </a:pPr>
            <a:r>
              <a:rPr lang="en-US" sz="3600">
                <a:solidFill>
                  <a:schemeClr val="lt1"/>
                </a:solidFill>
              </a:rPr>
              <a:t> </a:t>
            </a:r>
            <a:endParaRPr sz="3600">
              <a:solidFill>
                <a:schemeClr val="lt1"/>
              </a:solidFill>
              <a:latin typeface="Trebuchet MS"/>
              <a:ea typeface="Trebuchet MS"/>
              <a:cs typeface="Trebuchet MS"/>
              <a:sym typeface="Trebuchet MS"/>
            </a:endParaRPr>
          </a:p>
        </p:txBody>
      </p:sp>
      <p:pic>
        <p:nvPicPr>
          <p:cNvPr id="631" name="Google Shape;631;g10323a3e55b_0_0"/>
          <p:cNvPicPr preferRelativeResize="0"/>
          <p:nvPr/>
        </p:nvPicPr>
        <p:blipFill>
          <a:blip r:embed="rId3">
            <a:alphaModFix/>
          </a:blip>
          <a:stretch>
            <a:fillRect/>
          </a:stretch>
        </p:blipFill>
        <p:spPr>
          <a:xfrm>
            <a:off x="614150" y="1376100"/>
            <a:ext cx="6388275" cy="538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1087f0ecce6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Residuals</a:t>
            </a:r>
            <a:endParaRPr/>
          </a:p>
        </p:txBody>
      </p:sp>
      <p:sp>
        <p:nvSpPr>
          <p:cNvPr id="637" name="Google Shape;637;g1087f0ecce6_0_0"/>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Horsepower to price</a:t>
            </a:r>
            <a:endParaRPr/>
          </a:p>
        </p:txBody>
      </p:sp>
      <p:sp>
        <p:nvSpPr>
          <p:cNvPr id="638" name="Google Shape;638;g1087f0ecce6_0_0"/>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Car life to price</a:t>
            </a:r>
            <a:endParaRPr/>
          </a:p>
        </p:txBody>
      </p:sp>
      <p:pic>
        <p:nvPicPr>
          <p:cNvPr id="639" name="Google Shape;639;g1087f0ecce6_0_0"/>
          <p:cNvPicPr preferRelativeResize="0"/>
          <p:nvPr/>
        </p:nvPicPr>
        <p:blipFill>
          <a:blip r:embed="rId3">
            <a:alphaModFix/>
          </a:blip>
          <a:stretch>
            <a:fillRect/>
          </a:stretch>
        </p:blipFill>
        <p:spPr>
          <a:xfrm>
            <a:off x="902675" y="2547975"/>
            <a:ext cx="4465575" cy="3540150"/>
          </a:xfrm>
          <a:prstGeom prst="rect">
            <a:avLst/>
          </a:prstGeom>
          <a:noFill/>
          <a:ln>
            <a:noFill/>
          </a:ln>
        </p:spPr>
      </p:pic>
      <p:pic>
        <p:nvPicPr>
          <p:cNvPr id="640" name="Google Shape;640;g1087f0ecce6_0_0"/>
          <p:cNvPicPr preferRelativeResize="0"/>
          <p:nvPr/>
        </p:nvPicPr>
        <p:blipFill>
          <a:blip r:embed="rId4">
            <a:alphaModFix/>
          </a:blip>
          <a:stretch>
            <a:fillRect/>
          </a:stretch>
        </p:blipFill>
        <p:spPr>
          <a:xfrm>
            <a:off x="6394125" y="2665250"/>
            <a:ext cx="4091675" cy="3186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3"/>
          <p:cNvSpPr txBox="1"/>
          <p:nvPr/>
        </p:nvSpPr>
        <p:spPr>
          <a:xfrm>
            <a:off x="1191050" y="325975"/>
            <a:ext cx="9979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Trebuchet MS"/>
                <a:ea typeface="Trebuchet MS"/>
                <a:cs typeface="Trebuchet MS"/>
                <a:sym typeface="Trebuchet MS"/>
              </a:rPr>
              <a:t>Data Overview</a:t>
            </a:r>
            <a:endParaRPr sz="2200" b="0" i="0" u="none" strike="noStrike" cap="none">
              <a:solidFill>
                <a:srgbClr val="000000"/>
              </a:solidFill>
              <a:latin typeface="Trebuchet MS"/>
              <a:ea typeface="Trebuchet MS"/>
              <a:cs typeface="Trebuchet MS"/>
              <a:sym typeface="Trebuchet MS"/>
            </a:endParaRPr>
          </a:p>
        </p:txBody>
      </p:sp>
      <p:grpSp>
        <p:nvGrpSpPr>
          <p:cNvPr id="247" name="Google Shape;247;p13"/>
          <p:cNvGrpSpPr/>
          <p:nvPr/>
        </p:nvGrpSpPr>
        <p:grpSpPr>
          <a:xfrm>
            <a:off x="941313" y="2263642"/>
            <a:ext cx="9171244" cy="857980"/>
            <a:chOff x="672370" y="2322567"/>
            <a:chExt cx="6878605" cy="643501"/>
          </a:xfrm>
        </p:grpSpPr>
        <p:sp>
          <p:nvSpPr>
            <p:cNvPr id="248" name="Google Shape;248;p13"/>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3"/>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3"/>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3"/>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numeric, 9 levels</a:t>
              </a:r>
              <a:endParaRPr sz="1300" b="0" i="0" u="none" strike="noStrike" cap="none">
                <a:solidFill>
                  <a:srgbClr val="FFFFFF"/>
                </a:solidFill>
                <a:latin typeface="Roboto"/>
                <a:ea typeface="Roboto"/>
                <a:cs typeface="Roboto"/>
                <a:sym typeface="Roboto"/>
              </a:endParaRPr>
            </a:p>
          </p:txBody>
        </p:sp>
        <p:sp>
          <p:nvSpPr>
            <p:cNvPr id="252" name="Google Shape;252;p13"/>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3"/>
            <p:cNvSpPr/>
            <p:nvPr/>
          </p:nvSpPr>
          <p:spPr>
            <a:xfrm>
              <a:off x="672370" y="2322573"/>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horse power</a:t>
              </a:r>
              <a:endParaRPr sz="3500" b="0" i="0" u="none" strike="noStrike" cap="none">
                <a:solidFill>
                  <a:srgbClr val="FFFFFF"/>
                </a:solidFill>
                <a:latin typeface="Roboto Thin"/>
                <a:ea typeface="Roboto Thin"/>
                <a:cs typeface="Roboto Thin"/>
                <a:sym typeface="Roboto Thin"/>
              </a:endParaRPr>
            </a:p>
          </p:txBody>
        </p:sp>
        <p:sp>
          <p:nvSpPr>
            <p:cNvPr id="254" name="Google Shape;254;p13"/>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Most strongly correlated to price </a:t>
              </a:r>
              <a:endParaRPr sz="1100" b="0" i="0" u="none" strike="noStrike" cap="none">
                <a:solidFill>
                  <a:srgbClr val="AC1145"/>
                </a:solidFill>
                <a:latin typeface="Roboto"/>
                <a:ea typeface="Roboto"/>
                <a:cs typeface="Roboto"/>
                <a:sym typeface="Roboto"/>
              </a:endParaRPr>
            </a:p>
          </p:txBody>
        </p:sp>
      </p:grpSp>
      <p:grpSp>
        <p:nvGrpSpPr>
          <p:cNvPr id="255" name="Google Shape;255;p13"/>
          <p:cNvGrpSpPr/>
          <p:nvPr/>
        </p:nvGrpSpPr>
        <p:grpSpPr>
          <a:xfrm>
            <a:off x="941313" y="1284175"/>
            <a:ext cx="9171244" cy="1147571"/>
            <a:chOff x="672370" y="2234577"/>
            <a:chExt cx="6878605" cy="860700"/>
          </a:xfrm>
        </p:grpSpPr>
        <p:sp>
          <p:nvSpPr>
            <p:cNvPr id="256" name="Google Shape;256;p13"/>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3"/>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3"/>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3"/>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US" sz="1300" b="0" i="0" u="none" strike="noStrike" cap="none">
                  <a:solidFill>
                    <a:srgbClr val="FFFFFF"/>
                  </a:solidFill>
                  <a:latin typeface="Roboto Medium"/>
                  <a:ea typeface="Roboto Medium"/>
                  <a:cs typeface="Roboto Medium"/>
                  <a:sym typeface="Roboto Medium"/>
                </a:rPr>
                <a:t>numeric, 8 levels</a:t>
              </a:r>
              <a:endParaRPr sz="1300" b="0" i="0" u="none" strike="noStrike" cap="none">
                <a:solidFill>
                  <a:srgbClr val="FFFFFF"/>
                </a:solidFill>
                <a:latin typeface="Roboto"/>
                <a:ea typeface="Roboto"/>
                <a:cs typeface="Roboto"/>
                <a:sym typeface="Roboto"/>
              </a:endParaRPr>
            </a:p>
          </p:txBody>
        </p:sp>
        <p:sp>
          <p:nvSpPr>
            <p:cNvPr id="260" name="Google Shape;260;p13"/>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3"/>
            <p:cNvSpPr/>
            <p:nvPr/>
          </p:nvSpPr>
          <p:spPr>
            <a:xfrm>
              <a:off x="672370" y="2326605"/>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displacement</a:t>
              </a:r>
              <a:endParaRPr sz="1800" b="0" i="0" u="none" strike="noStrike" cap="none">
                <a:solidFill>
                  <a:srgbClr val="FFFFFF"/>
                </a:solidFill>
                <a:latin typeface="Roboto Thin"/>
                <a:ea typeface="Roboto Thin"/>
                <a:cs typeface="Roboto Thin"/>
                <a:sym typeface="Roboto Thin"/>
              </a:endParaRPr>
            </a:p>
          </p:txBody>
        </p:sp>
        <p:sp>
          <p:nvSpPr>
            <p:cNvPr id="262" name="Google Shape;262;p13"/>
            <p:cNvSpPr/>
            <p:nvPr/>
          </p:nvSpPr>
          <p:spPr>
            <a:xfrm>
              <a:off x="4387841" y="2234577"/>
              <a:ext cx="2971200" cy="8607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Normally stated in cubic inches, cubic centimeters, or liters (average is 2L domain knowledge)</a:t>
              </a:r>
              <a:endParaRPr sz="1100" b="0" i="0" u="none" strike="noStrike" cap="none">
                <a:solidFill>
                  <a:srgbClr val="AC1145"/>
                </a:solidFill>
                <a:latin typeface="Roboto"/>
                <a:ea typeface="Roboto"/>
                <a:cs typeface="Roboto"/>
                <a:sym typeface="Roboto"/>
              </a:endParaRPr>
            </a:p>
            <a:p>
              <a:pPr marL="609600" marR="0" lvl="0" indent="-374650" algn="l" rtl="0">
                <a:lnSpc>
                  <a:spcPct val="115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Unreasonable low and high outliers (see boxplot)</a:t>
              </a:r>
              <a:endParaRPr sz="1100" b="0" i="0" u="none" strike="noStrike" cap="none">
                <a:solidFill>
                  <a:srgbClr val="AC1145"/>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AC1145"/>
                </a:solidFill>
                <a:latin typeface="Roboto"/>
                <a:ea typeface="Roboto"/>
                <a:cs typeface="Roboto"/>
                <a:sym typeface="Roboto"/>
              </a:endParaRPr>
            </a:p>
          </p:txBody>
        </p:sp>
      </p:grpSp>
      <p:grpSp>
        <p:nvGrpSpPr>
          <p:cNvPr id="263" name="Google Shape;263;p13"/>
          <p:cNvGrpSpPr/>
          <p:nvPr/>
        </p:nvGrpSpPr>
        <p:grpSpPr>
          <a:xfrm>
            <a:off x="941313" y="3121617"/>
            <a:ext cx="9171244" cy="857980"/>
            <a:chOff x="672370" y="2322567"/>
            <a:chExt cx="6878605" cy="643501"/>
          </a:xfrm>
        </p:grpSpPr>
        <p:sp>
          <p:nvSpPr>
            <p:cNvPr id="264" name="Google Shape;264;p13"/>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3"/>
            <p:cNvSpPr/>
            <p:nvPr/>
          </p:nvSpPr>
          <p:spPr>
            <a:xfrm flipH="1">
              <a:off x="2283025" y="2322575"/>
              <a:ext cx="1844400" cy="642600"/>
            </a:xfrm>
            <a:prstGeom prst="rect">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3"/>
            <p:cNvSpPr/>
            <p:nvPr/>
          </p:nvSpPr>
          <p:spPr>
            <a:xfrm rot="-5400000">
              <a:off x="3501574" y="1934671"/>
              <a:ext cx="643356" cy="1419149"/>
            </a:xfrm>
            <a:prstGeom prst="flowChartOffpageConnector">
              <a:avLst/>
            </a:prstGeom>
            <a:solidFill>
              <a:srgbClr val="AC114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3"/>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num, highly right skewed</a:t>
              </a:r>
              <a:endParaRPr sz="1300" b="0" i="0" u="none" strike="noStrike" cap="none">
                <a:solidFill>
                  <a:srgbClr val="FFFFFF"/>
                </a:solidFill>
                <a:latin typeface="Roboto Medium"/>
                <a:ea typeface="Roboto Medium"/>
                <a:cs typeface="Roboto Medium"/>
                <a:sym typeface="Roboto Medium"/>
              </a:endParaRPr>
            </a:p>
            <a:p>
              <a:pPr marL="0" marR="0" lvl="0" indent="0" algn="l" rtl="0">
                <a:lnSpc>
                  <a:spcPct val="115000"/>
                </a:lnSpc>
                <a:spcBef>
                  <a:spcPts val="0"/>
                </a:spcBef>
                <a:spcAft>
                  <a:spcPts val="0"/>
                </a:spcAft>
                <a:buClr>
                  <a:srgbClr val="000000"/>
                </a:buClr>
                <a:buSzPts val="1300"/>
                <a:buFont typeface="Arial"/>
                <a:buNone/>
              </a:pPr>
              <a:r>
                <a:rPr lang="en-US" sz="1300" b="0" i="0" u="none" strike="noStrike" cap="none">
                  <a:solidFill>
                    <a:srgbClr val="FFFFFF"/>
                  </a:solidFill>
                  <a:latin typeface="Roboto Medium"/>
                  <a:ea typeface="Roboto Medium"/>
                  <a:cs typeface="Roboto Medium"/>
                  <a:sym typeface="Roboto Medium"/>
                </a:rPr>
                <a:t>Unreasonable high outlier - 6 million; 2nd largest 199,054</a:t>
              </a:r>
              <a:endParaRPr sz="1300" b="0" i="0" u="none" strike="noStrike" cap="none">
                <a:solidFill>
                  <a:srgbClr val="FFFFFF"/>
                </a:solidFill>
                <a:latin typeface="Roboto Medium"/>
                <a:ea typeface="Roboto Medium"/>
                <a:cs typeface="Roboto Medium"/>
                <a:sym typeface="Roboto Medium"/>
              </a:endParaRPr>
            </a:p>
          </p:txBody>
        </p:sp>
        <p:sp>
          <p:nvSpPr>
            <p:cNvPr id="268" name="Google Shape;268;p13"/>
            <p:cNvSpPr/>
            <p:nvPr/>
          </p:nvSpPr>
          <p:spPr>
            <a:xfrm>
              <a:off x="1593000" y="2322568"/>
              <a:ext cx="690000" cy="642300"/>
            </a:xfrm>
            <a:prstGeom prst="rect">
              <a:avLst/>
            </a:prstGeom>
            <a:solidFill>
              <a:srgbClr val="B61249"/>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3"/>
            <p:cNvSpPr/>
            <p:nvPr/>
          </p:nvSpPr>
          <p:spPr>
            <a:xfrm>
              <a:off x="672370" y="2322573"/>
              <a:ext cx="1610700" cy="642600"/>
            </a:xfrm>
            <a:prstGeom prst="rect">
              <a:avLst/>
            </a:prstGeom>
            <a:solidFill>
              <a:srgbClr val="C4134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boto Thin"/>
                  <a:ea typeface="Roboto Thin"/>
                  <a:cs typeface="Roboto Thin"/>
                  <a:sym typeface="Roboto Thin"/>
                </a:rPr>
                <a:t>price</a:t>
              </a:r>
              <a:endParaRPr sz="1800" b="0" i="0" u="none" strike="noStrike" cap="none">
                <a:solidFill>
                  <a:srgbClr val="FFFFFF"/>
                </a:solidFill>
                <a:latin typeface="Roboto Thin"/>
                <a:ea typeface="Roboto Thin"/>
                <a:cs typeface="Roboto Thin"/>
                <a:sym typeface="Roboto Thin"/>
              </a:endParaRPr>
            </a:p>
          </p:txBody>
        </p:sp>
        <p:sp>
          <p:nvSpPr>
            <p:cNvPr id="270" name="Google Shape;270;p13"/>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AC1145"/>
                </a:solidFill>
                <a:latin typeface="Roboto"/>
                <a:ea typeface="Roboto"/>
                <a:cs typeface="Roboto"/>
                <a:sym typeface="Roboto"/>
              </a:endParaRPr>
            </a:p>
            <a:p>
              <a:pPr marL="609600" marR="0" lvl="0" indent="-374650" algn="l" rtl="0">
                <a:lnSpc>
                  <a:spcPct val="100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 13945/300000=5% cars with &lt;=100 miles.</a:t>
              </a:r>
              <a:endParaRPr sz="1100" b="0" i="0" u="none" strike="noStrike" cap="none">
                <a:solidFill>
                  <a:srgbClr val="AC1145"/>
                </a:solidFill>
                <a:latin typeface="Roboto"/>
                <a:ea typeface="Roboto"/>
                <a:cs typeface="Roboto"/>
                <a:sym typeface="Roboto"/>
              </a:endParaRPr>
            </a:p>
            <a:p>
              <a:pPr marL="609600" marR="0" lvl="0" indent="-374650" algn="l" rtl="0">
                <a:lnSpc>
                  <a:spcPct val="100000"/>
                </a:lnSpc>
                <a:spcBef>
                  <a:spcPts val="0"/>
                </a:spcBef>
                <a:spcAft>
                  <a:spcPts val="0"/>
                </a:spcAft>
                <a:buClr>
                  <a:srgbClr val="AC1145"/>
                </a:buClr>
                <a:buSzPts val="1100"/>
                <a:buFont typeface="Roboto"/>
                <a:buChar char="●"/>
              </a:pPr>
              <a:r>
                <a:rPr lang="en-US" sz="1100" b="0" i="0" u="none" strike="noStrike" cap="none">
                  <a:solidFill>
                    <a:srgbClr val="AC1145"/>
                  </a:solidFill>
                  <a:latin typeface="Roboto"/>
                  <a:ea typeface="Roboto"/>
                  <a:cs typeface="Roboto"/>
                  <a:sym typeface="Roboto"/>
                </a:rPr>
                <a:t> 1763 cars with 0 mileage </a:t>
              </a:r>
              <a:endParaRPr sz="1100" b="0" i="0" u="none" strike="noStrike" cap="none">
                <a:solidFill>
                  <a:srgbClr val="AC1145"/>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14"/>
          <p:cNvPicPr preferRelativeResize="0"/>
          <p:nvPr/>
        </p:nvPicPr>
        <p:blipFill rotWithShape="1">
          <a:blip r:embed="rId3">
            <a:alphaModFix/>
          </a:blip>
          <a:srcRect/>
          <a:stretch/>
        </p:blipFill>
        <p:spPr>
          <a:xfrm>
            <a:off x="1230625" y="2170925"/>
            <a:ext cx="3686175" cy="3267075"/>
          </a:xfrm>
          <a:prstGeom prst="rect">
            <a:avLst/>
          </a:prstGeom>
          <a:noFill/>
          <a:ln>
            <a:noFill/>
          </a:ln>
        </p:spPr>
      </p:pic>
      <p:sp>
        <p:nvSpPr>
          <p:cNvPr id="276" name="Google Shape;276;p14"/>
          <p:cNvSpPr txBox="1"/>
          <p:nvPr/>
        </p:nvSpPr>
        <p:spPr>
          <a:xfrm>
            <a:off x="1579700" y="5629325"/>
            <a:ext cx="319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horsepower</a:t>
            </a:r>
            <a:endParaRPr sz="1400" b="0" i="0" u="none" strike="noStrike" cap="none">
              <a:solidFill>
                <a:srgbClr val="000000"/>
              </a:solidFill>
              <a:latin typeface="Trebuchet MS"/>
              <a:ea typeface="Trebuchet MS"/>
              <a:cs typeface="Trebuchet MS"/>
              <a:sym typeface="Trebuchet MS"/>
            </a:endParaRPr>
          </a:p>
        </p:txBody>
      </p:sp>
      <p:sp>
        <p:nvSpPr>
          <p:cNvPr id="277" name="Google Shape;277;p14"/>
          <p:cNvSpPr txBox="1"/>
          <p:nvPr/>
        </p:nvSpPr>
        <p:spPr>
          <a:xfrm>
            <a:off x="0" y="3059150"/>
            <a:ext cx="1767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Displacement</a:t>
            </a:r>
            <a:endParaRPr sz="1400" b="0" i="0" u="none" strike="noStrike" cap="none">
              <a:solidFill>
                <a:srgbClr val="000000"/>
              </a:solidFill>
              <a:latin typeface="Trebuchet MS"/>
              <a:ea typeface="Trebuchet MS"/>
              <a:cs typeface="Trebuchet MS"/>
              <a:sym typeface="Trebuchet MS"/>
            </a:endParaRPr>
          </a:p>
        </p:txBody>
      </p:sp>
      <p:pic>
        <p:nvPicPr>
          <p:cNvPr id="278" name="Google Shape;278;p14"/>
          <p:cNvPicPr preferRelativeResize="0"/>
          <p:nvPr/>
        </p:nvPicPr>
        <p:blipFill rotWithShape="1">
          <a:blip r:embed="rId4">
            <a:alphaModFix/>
          </a:blip>
          <a:srcRect/>
          <a:stretch/>
        </p:blipFill>
        <p:spPr>
          <a:xfrm>
            <a:off x="6122325" y="2221075"/>
            <a:ext cx="3524250" cy="3314700"/>
          </a:xfrm>
          <a:prstGeom prst="rect">
            <a:avLst/>
          </a:prstGeom>
          <a:noFill/>
          <a:ln>
            <a:noFill/>
          </a:ln>
        </p:spPr>
      </p:pic>
      <p:sp>
        <p:nvSpPr>
          <p:cNvPr id="279" name="Google Shape;279;p14"/>
          <p:cNvSpPr txBox="1"/>
          <p:nvPr/>
        </p:nvSpPr>
        <p:spPr>
          <a:xfrm>
            <a:off x="6669950" y="5729625"/>
            <a:ext cx="165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horsepower</a:t>
            </a:r>
            <a:endParaRPr sz="1400" b="0" i="0" u="none" strike="noStrike" cap="none">
              <a:solidFill>
                <a:srgbClr val="000000"/>
              </a:solidFill>
              <a:latin typeface="Trebuchet MS"/>
              <a:ea typeface="Trebuchet MS"/>
              <a:cs typeface="Trebuchet MS"/>
              <a:sym typeface="Trebuchet MS"/>
            </a:endParaRPr>
          </a:p>
        </p:txBody>
      </p:sp>
      <p:sp>
        <p:nvSpPr>
          <p:cNvPr id="280" name="Google Shape;280;p14"/>
          <p:cNvSpPr txBox="1"/>
          <p:nvPr/>
        </p:nvSpPr>
        <p:spPr>
          <a:xfrm>
            <a:off x="5115300" y="3573175"/>
            <a:ext cx="1007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price</a:t>
            </a:r>
            <a:endParaRPr sz="1400" b="0" i="0" u="none" strike="noStrike" cap="none">
              <a:solidFill>
                <a:srgbClr val="000000"/>
              </a:solidFill>
              <a:latin typeface="Trebuchet MS"/>
              <a:ea typeface="Trebuchet MS"/>
              <a:cs typeface="Trebuchet MS"/>
              <a:sym typeface="Trebuchet MS"/>
            </a:endParaRPr>
          </a:p>
        </p:txBody>
      </p:sp>
      <p:sp>
        <p:nvSpPr>
          <p:cNvPr id="281" name="Google Shape;281;p14"/>
          <p:cNvSpPr txBox="1"/>
          <p:nvPr/>
        </p:nvSpPr>
        <p:spPr>
          <a:xfrm>
            <a:off x="1427450" y="434475"/>
            <a:ext cx="8999100" cy="954300"/>
          </a:xfrm>
          <a:prstGeom prst="rect">
            <a:avLst/>
          </a:prstGeom>
          <a:solidFill>
            <a:srgbClr val="C4134E"/>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Trebuchet MS"/>
                <a:ea typeface="Trebuchet MS"/>
                <a:cs typeface="Trebuchet MS"/>
                <a:sym typeface="Trebuchet MS"/>
              </a:rPr>
              <a:t>Strongest Correlation to Price and Strongest Correlation between 2 features</a:t>
            </a:r>
            <a:endParaRPr sz="2500" b="0"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5"/>
          <p:cNvSpPr txBox="1">
            <a:spLocks noGrp="1"/>
          </p:cNvSpPr>
          <p:nvPr>
            <p:ph type="body" idx="1"/>
          </p:nvPr>
        </p:nvSpPr>
        <p:spPr>
          <a:xfrm>
            <a:off x="181075" y="810000"/>
            <a:ext cx="13308600" cy="5238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sz="2000">
              <a:latin typeface="Georgia"/>
              <a:ea typeface="Georgia"/>
              <a:cs typeface="Georgia"/>
              <a:sym typeface="Georgia"/>
            </a:endParaRPr>
          </a:p>
          <a:p>
            <a:pPr marL="0" lvl="0" indent="0" algn="l" rtl="0">
              <a:lnSpc>
                <a:spcPct val="90000"/>
              </a:lnSpc>
              <a:spcBef>
                <a:spcPts val="1000"/>
              </a:spcBef>
              <a:spcAft>
                <a:spcPts val="0"/>
              </a:spcAft>
              <a:buSzPts val="1800"/>
              <a:buNone/>
            </a:pPr>
            <a:r>
              <a:rPr lang="en-US" sz="2000">
                <a:latin typeface="Georgia"/>
                <a:ea typeface="Georgia"/>
                <a:cs typeface="Georgia"/>
                <a:sym typeface="Georgia"/>
              </a:rPr>
              <a:t>Looking back at our </a:t>
            </a:r>
            <a:r>
              <a:rPr lang="en-US" sz="2000" b="1">
                <a:latin typeface="Georgia"/>
                <a:ea typeface="Georgia"/>
                <a:cs typeface="Georgia"/>
                <a:sym typeface="Georgia"/>
              </a:rPr>
              <a:t>Descriptive Questions</a:t>
            </a:r>
            <a:r>
              <a:rPr lang="en-US" sz="2000">
                <a:latin typeface="Georgia"/>
                <a:ea typeface="Georgia"/>
                <a:cs typeface="Georgia"/>
                <a:sym typeface="Georgia"/>
              </a:rPr>
              <a:t>:</a:t>
            </a:r>
            <a:endParaRPr sz="2000">
              <a:latin typeface="Georgia"/>
              <a:ea typeface="Georgia"/>
              <a:cs typeface="Georgia"/>
              <a:sym typeface="Georgia"/>
            </a:endParaRPr>
          </a:p>
          <a:p>
            <a:pPr marL="457200" lvl="0" indent="-355600" algn="l" rtl="0">
              <a:lnSpc>
                <a:spcPct val="90000"/>
              </a:lnSpc>
              <a:spcBef>
                <a:spcPts val="1000"/>
              </a:spcBef>
              <a:spcAft>
                <a:spcPts val="0"/>
              </a:spcAft>
              <a:buSzPts val="2000"/>
              <a:buFont typeface="Georgia"/>
              <a:buAutoNum type="arabicPeriod"/>
            </a:pPr>
            <a:r>
              <a:rPr lang="en-US" sz="2000">
                <a:latin typeface="Georgia"/>
                <a:ea typeface="Georgia"/>
                <a:cs typeface="Georgia"/>
                <a:sym typeface="Georgia"/>
              </a:rPr>
              <a:t>What is the min/max/average mileage  of secondary cars?</a:t>
            </a:r>
            <a:endParaRPr sz="2000">
              <a:latin typeface="Georgia"/>
              <a:ea typeface="Georgia"/>
              <a:cs typeface="Georgia"/>
              <a:sym typeface="Georgia"/>
            </a:endParaRPr>
          </a:p>
          <a:p>
            <a:pPr marL="457200" lvl="0" indent="0" algn="l" rtl="0">
              <a:lnSpc>
                <a:spcPct val="90000"/>
              </a:lnSpc>
              <a:spcBef>
                <a:spcPts val="1000"/>
              </a:spcBef>
              <a:spcAft>
                <a:spcPts val="0"/>
              </a:spcAft>
              <a:buSzPts val="1800"/>
              <a:buNone/>
            </a:pPr>
            <a:r>
              <a:rPr lang="en-US" sz="2000">
                <a:latin typeface="Georgia"/>
                <a:ea typeface="Georgia"/>
                <a:cs typeface="Georgia"/>
                <a:sym typeface="Georgia"/>
              </a:rPr>
              <a:t>Min= 0, Max= &gt;6million, Mean = 16,605</a:t>
            </a:r>
            <a:endParaRPr sz="2000">
              <a:latin typeface="Georgia"/>
              <a:ea typeface="Georgia"/>
              <a:cs typeface="Georgia"/>
              <a:sym typeface="Georgia"/>
            </a:endParaRPr>
          </a:p>
          <a:p>
            <a:pPr marL="457200" lvl="0" indent="0" algn="l" rtl="0">
              <a:lnSpc>
                <a:spcPct val="90000"/>
              </a:lnSpc>
              <a:spcBef>
                <a:spcPts val="1000"/>
              </a:spcBef>
              <a:spcAft>
                <a:spcPts val="0"/>
              </a:spcAft>
              <a:buSzPts val="1800"/>
              <a:buNone/>
            </a:pPr>
            <a:endParaRPr sz="2000">
              <a:latin typeface="Georgia"/>
              <a:ea typeface="Georgia"/>
              <a:cs typeface="Georgia"/>
              <a:sym typeface="Georgia"/>
            </a:endParaRPr>
          </a:p>
          <a:p>
            <a:pPr marL="457200" lvl="0" indent="-355600" algn="l" rtl="0">
              <a:lnSpc>
                <a:spcPct val="90000"/>
              </a:lnSpc>
              <a:spcBef>
                <a:spcPts val="1000"/>
              </a:spcBef>
              <a:spcAft>
                <a:spcPts val="0"/>
              </a:spcAft>
              <a:buSzPts val="2000"/>
              <a:buFont typeface="Georgia"/>
              <a:buAutoNum type="arabicPeriod"/>
            </a:pPr>
            <a:r>
              <a:rPr lang="en-US" sz="2000">
                <a:latin typeface="Georgia"/>
                <a:ea typeface="Georgia"/>
                <a:cs typeface="Georgia"/>
                <a:sym typeface="Georgia"/>
              </a:rPr>
              <a:t>What is the min/max/average listing price of secondary cars? </a:t>
            </a:r>
            <a:endParaRPr sz="2000">
              <a:latin typeface="Georgia"/>
              <a:ea typeface="Georgia"/>
              <a:cs typeface="Georgia"/>
              <a:sym typeface="Georgia"/>
            </a:endParaRPr>
          </a:p>
          <a:p>
            <a:pPr marL="457200" lvl="0" indent="0" algn="l" rtl="0">
              <a:lnSpc>
                <a:spcPct val="90000"/>
              </a:lnSpc>
              <a:spcBef>
                <a:spcPts val="1000"/>
              </a:spcBef>
              <a:spcAft>
                <a:spcPts val="0"/>
              </a:spcAft>
              <a:buSzPts val="1800"/>
              <a:buNone/>
            </a:pPr>
            <a:r>
              <a:rPr lang="en-US" sz="2000">
                <a:latin typeface="Georgia"/>
                <a:ea typeface="Georgia"/>
                <a:cs typeface="Georgia"/>
                <a:sym typeface="Georgia"/>
              </a:rPr>
              <a:t>Min price = 0, Max price = 30 million  Mean = 13,455</a:t>
            </a:r>
            <a:endParaRPr/>
          </a:p>
          <a:p>
            <a:pPr marL="0" lvl="0" indent="457200" algn="l" rtl="0">
              <a:lnSpc>
                <a:spcPct val="90000"/>
              </a:lnSpc>
              <a:spcBef>
                <a:spcPts val="1000"/>
              </a:spcBef>
              <a:spcAft>
                <a:spcPts val="0"/>
              </a:spcAft>
              <a:buSzPts val="1800"/>
              <a:buNone/>
            </a:pPr>
            <a:endParaRPr sz="2000">
              <a:latin typeface="Georgia"/>
              <a:ea typeface="Georgia"/>
              <a:cs typeface="Georgia"/>
              <a:sym typeface="Georgia"/>
            </a:endParaRPr>
          </a:p>
          <a:p>
            <a:pPr marL="457200" lvl="0" indent="-355600" algn="l" rtl="0">
              <a:lnSpc>
                <a:spcPct val="90000"/>
              </a:lnSpc>
              <a:spcBef>
                <a:spcPts val="1000"/>
              </a:spcBef>
              <a:spcAft>
                <a:spcPts val="0"/>
              </a:spcAft>
              <a:buSzPts val="2000"/>
              <a:buFont typeface="Georgia"/>
              <a:buAutoNum type="arabicPeriod"/>
            </a:pPr>
            <a:r>
              <a:rPr lang="en-US" sz="2000">
                <a:latin typeface="Georgia"/>
                <a:ea typeface="Georgia"/>
                <a:cs typeface="Georgia"/>
                <a:sym typeface="Georgia"/>
              </a:rPr>
              <a:t>Which are the most important factors that determine the price listing of a secondary  car? </a:t>
            </a:r>
            <a:endParaRPr sz="2000">
              <a:latin typeface="Georgia"/>
              <a:ea typeface="Georgia"/>
              <a:cs typeface="Georgia"/>
              <a:sym typeface="Georgia"/>
            </a:endParaRPr>
          </a:p>
          <a:p>
            <a:pPr marL="0" lvl="0" indent="0" algn="l" rtl="0">
              <a:lnSpc>
                <a:spcPct val="90000"/>
              </a:lnSpc>
              <a:spcBef>
                <a:spcPts val="1000"/>
              </a:spcBef>
              <a:spcAft>
                <a:spcPts val="0"/>
              </a:spcAft>
              <a:buSzPts val="1800"/>
              <a:buNone/>
            </a:pPr>
            <a:r>
              <a:rPr lang="en-US" sz="2000">
                <a:latin typeface="Georgia"/>
                <a:ea typeface="Georgia"/>
                <a:cs typeface="Georgia"/>
                <a:sym typeface="Georgia"/>
              </a:rPr>
              <a:t>      Horsepower(.16), displacement(.06), manufacture year(.04), then mileage (-.08)</a:t>
            </a:r>
            <a:endParaRPr sz="2000">
              <a:latin typeface="Georgia"/>
              <a:ea typeface="Georgia"/>
              <a:cs typeface="Georgia"/>
              <a:sym typeface="Georgia"/>
            </a:endParaRPr>
          </a:p>
          <a:p>
            <a:pPr marL="0" lvl="0" indent="0" algn="l" rtl="0">
              <a:lnSpc>
                <a:spcPct val="90000"/>
              </a:lnSpc>
              <a:spcBef>
                <a:spcPts val="1000"/>
              </a:spcBef>
              <a:spcAft>
                <a:spcPts val="0"/>
              </a:spcAft>
              <a:buSzPts val="1800"/>
              <a:buNone/>
            </a:pPr>
            <a:endParaRPr sz="2000">
              <a:latin typeface="Georgia"/>
              <a:ea typeface="Georgia"/>
              <a:cs typeface="Georgia"/>
              <a:sym typeface="Georgia"/>
            </a:endParaRPr>
          </a:p>
          <a:p>
            <a:pPr marL="0" lvl="0" indent="0" algn="l" rtl="0">
              <a:lnSpc>
                <a:spcPct val="90000"/>
              </a:lnSpc>
              <a:spcBef>
                <a:spcPts val="1000"/>
              </a:spcBef>
              <a:spcAft>
                <a:spcPts val="0"/>
              </a:spcAft>
              <a:buSzPts val="1800"/>
              <a:buNone/>
            </a:pPr>
            <a:r>
              <a:rPr lang="en-US" sz="2000">
                <a:latin typeface="Georgia"/>
                <a:ea typeface="Georgia"/>
                <a:cs typeface="Georgia"/>
                <a:sym typeface="Georgia"/>
              </a:rPr>
              <a:t>We cannot be sure that this answer is correct due to the large amount</a:t>
            </a:r>
            <a:endParaRPr sz="2000">
              <a:latin typeface="Georgia"/>
              <a:ea typeface="Georgia"/>
              <a:cs typeface="Georgia"/>
              <a:sym typeface="Georgia"/>
            </a:endParaRPr>
          </a:p>
          <a:p>
            <a:pPr marL="0" lvl="0" indent="0" algn="l" rtl="0">
              <a:lnSpc>
                <a:spcPct val="90000"/>
              </a:lnSpc>
              <a:spcBef>
                <a:spcPts val="1000"/>
              </a:spcBef>
              <a:spcAft>
                <a:spcPts val="0"/>
              </a:spcAft>
              <a:buSzPts val="1800"/>
              <a:buNone/>
            </a:pPr>
            <a:r>
              <a:rPr lang="en-US" sz="2000">
                <a:latin typeface="Georgia"/>
                <a:ea typeface="Georgia"/>
                <a:cs typeface="Georgia"/>
                <a:sym typeface="Georgia"/>
              </a:rPr>
              <a:t> of issues with our data set including outliers, missing data and mixed</a:t>
            </a:r>
            <a:endParaRPr sz="2000">
              <a:latin typeface="Georgia"/>
              <a:ea typeface="Georgia"/>
              <a:cs typeface="Georgia"/>
              <a:sym typeface="Georgia"/>
            </a:endParaRPr>
          </a:p>
          <a:p>
            <a:pPr marL="0" lvl="0" indent="0" algn="l" rtl="0">
              <a:lnSpc>
                <a:spcPct val="90000"/>
              </a:lnSpc>
              <a:spcBef>
                <a:spcPts val="1000"/>
              </a:spcBef>
              <a:spcAft>
                <a:spcPts val="0"/>
              </a:spcAft>
              <a:buSzPts val="1800"/>
              <a:buNone/>
            </a:pPr>
            <a:r>
              <a:rPr lang="en-US" sz="2000">
                <a:latin typeface="Georgia"/>
                <a:ea typeface="Georgia"/>
                <a:cs typeface="Georgia"/>
                <a:sym typeface="Georgia"/>
              </a:rPr>
              <a:t>data types. </a:t>
            </a:r>
            <a:endParaRPr sz="2000">
              <a:latin typeface="Georgia"/>
              <a:ea typeface="Georgia"/>
              <a:cs typeface="Georgia"/>
              <a:sym typeface="Georgia"/>
            </a:endParaRPr>
          </a:p>
          <a:p>
            <a:pPr marL="0" lvl="0" indent="0" algn="l" rtl="0">
              <a:lnSpc>
                <a:spcPct val="90000"/>
              </a:lnSpc>
              <a:spcBef>
                <a:spcPts val="1000"/>
              </a:spcBef>
              <a:spcAft>
                <a:spcPts val="0"/>
              </a:spcAft>
              <a:buSzPts val="1800"/>
              <a:buNone/>
            </a:pPr>
            <a:endParaRPr sz="2000">
              <a:latin typeface="Georgia"/>
              <a:ea typeface="Georgia"/>
              <a:cs typeface="Georgia"/>
              <a:sym typeface="Georgia"/>
            </a:endParaRPr>
          </a:p>
        </p:txBody>
      </p:sp>
      <p:sp>
        <p:nvSpPr>
          <p:cNvPr id="287" name="Google Shape;287;p15"/>
          <p:cNvSpPr txBox="1"/>
          <p:nvPr/>
        </p:nvSpPr>
        <p:spPr>
          <a:xfrm>
            <a:off x="1427450" y="434475"/>
            <a:ext cx="8999100" cy="569400"/>
          </a:xfrm>
          <a:prstGeom prst="rect">
            <a:avLst/>
          </a:prstGeom>
          <a:solidFill>
            <a:srgbClr val="C4134E"/>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Trebuchet MS"/>
                <a:ea typeface="Trebuchet MS"/>
                <a:cs typeface="Trebuchet MS"/>
                <a:sym typeface="Trebuchet MS"/>
              </a:rPr>
              <a:t>Salient Observations from Our Data Analysis Journey</a:t>
            </a:r>
            <a:endParaRPr sz="2500" b="0"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6"/>
          <p:cNvSpPr txBox="1">
            <a:spLocks noGrp="1"/>
          </p:cNvSpPr>
          <p:nvPr>
            <p:ph type="body" idx="1"/>
          </p:nvPr>
        </p:nvSpPr>
        <p:spPr>
          <a:xfrm>
            <a:off x="339500" y="1003873"/>
            <a:ext cx="11014200" cy="51732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SzPts val="1800"/>
              <a:buNone/>
            </a:pPr>
            <a:endParaRPr sz="2000">
              <a:latin typeface="Georgia"/>
              <a:ea typeface="Georgia"/>
              <a:cs typeface="Georgia"/>
              <a:sym typeface="Georgia"/>
            </a:endParaRPr>
          </a:p>
          <a:p>
            <a:pPr marL="0" marR="0" lvl="0" indent="0" algn="l" rtl="0">
              <a:lnSpc>
                <a:spcPct val="100000"/>
              </a:lnSpc>
              <a:spcBef>
                <a:spcPts val="1000"/>
              </a:spcBef>
              <a:spcAft>
                <a:spcPts val="0"/>
              </a:spcAft>
              <a:buSzPts val="1800"/>
              <a:buNone/>
            </a:pPr>
            <a:r>
              <a:rPr lang="en-US" sz="2000">
                <a:latin typeface="Georgia"/>
                <a:ea typeface="Georgia"/>
                <a:cs typeface="Georgia"/>
                <a:sym typeface="Georgia"/>
              </a:rPr>
              <a:t>Looking back at our </a:t>
            </a:r>
            <a:r>
              <a:rPr lang="en-US" sz="2000" b="1">
                <a:latin typeface="Georgia"/>
                <a:ea typeface="Georgia"/>
                <a:cs typeface="Georgia"/>
                <a:sym typeface="Georgia"/>
              </a:rPr>
              <a:t>Predictive Questions</a:t>
            </a:r>
            <a:r>
              <a:rPr lang="en-US" sz="2000">
                <a:latin typeface="Georgia"/>
                <a:ea typeface="Georgia"/>
                <a:cs typeface="Georgia"/>
                <a:sym typeface="Georgia"/>
              </a:rPr>
              <a:t>:</a:t>
            </a:r>
            <a:endParaRPr sz="2000">
              <a:latin typeface="Georgia"/>
              <a:ea typeface="Georgia"/>
              <a:cs typeface="Georgia"/>
              <a:sym typeface="Georgia"/>
            </a:endParaRPr>
          </a:p>
          <a:p>
            <a:pPr marL="457200" marR="0" lvl="0" indent="-355600" algn="l" rtl="0">
              <a:lnSpc>
                <a:spcPct val="100000"/>
              </a:lnSpc>
              <a:spcBef>
                <a:spcPts val="1000"/>
              </a:spcBef>
              <a:spcAft>
                <a:spcPts val="0"/>
              </a:spcAft>
              <a:buSzPts val="2000"/>
              <a:buFont typeface="Georgia"/>
              <a:buAutoNum type="arabicPeriod"/>
            </a:pPr>
            <a:r>
              <a:rPr lang="en-US" sz="2000">
                <a:latin typeface="Georgia"/>
                <a:ea typeface="Georgia"/>
                <a:cs typeface="Georgia"/>
                <a:sym typeface="Georgia"/>
              </a:rPr>
              <a:t>What is the likelihood that a  secondary car with a higher horsepower will have a higher listing price?</a:t>
            </a:r>
            <a:endParaRPr sz="2000">
              <a:latin typeface="Georgia"/>
              <a:ea typeface="Georgia"/>
              <a:cs typeface="Georgia"/>
              <a:sym typeface="Georgia"/>
            </a:endParaRPr>
          </a:p>
          <a:p>
            <a:pPr marL="457200" marR="0" lvl="0" indent="0" algn="l" rtl="0">
              <a:lnSpc>
                <a:spcPct val="100000"/>
              </a:lnSpc>
              <a:spcBef>
                <a:spcPts val="1000"/>
              </a:spcBef>
              <a:spcAft>
                <a:spcPts val="0"/>
              </a:spcAft>
              <a:buSzPts val="1800"/>
              <a:buNone/>
            </a:pPr>
            <a:endParaRPr sz="2000">
              <a:latin typeface="Georgia"/>
              <a:ea typeface="Georgia"/>
              <a:cs typeface="Georgia"/>
              <a:sym typeface="Georgia"/>
            </a:endParaRPr>
          </a:p>
          <a:p>
            <a:pPr marL="0" marR="0" lvl="0" indent="0" algn="l" rtl="0">
              <a:lnSpc>
                <a:spcPct val="100000"/>
              </a:lnSpc>
              <a:spcBef>
                <a:spcPts val="1000"/>
              </a:spcBef>
              <a:spcAft>
                <a:spcPts val="0"/>
              </a:spcAft>
              <a:buSzPts val="1800"/>
              <a:buNone/>
            </a:pPr>
            <a:r>
              <a:rPr lang="en-US" sz="2000">
                <a:latin typeface="Georgia"/>
                <a:ea typeface="Georgia"/>
                <a:cs typeface="Georgia"/>
                <a:sym typeface="Georgia"/>
              </a:rPr>
              <a:t>While we cannot yet answer the likelihood with a percentage, we know that horsepower is the most correlated factor we have when it comes to price prediction. </a:t>
            </a:r>
            <a:endParaRPr sz="2000">
              <a:latin typeface="Georgia"/>
              <a:ea typeface="Georgia"/>
              <a:cs typeface="Georgia"/>
              <a:sym typeface="Georgia"/>
            </a:endParaRPr>
          </a:p>
          <a:p>
            <a:pPr marL="0" marR="0" lvl="0" indent="0" algn="l" rtl="0">
              <a:lnSpc>
                <a:spcPct val="100000"/>
              </a:lnSpc>
              <a:spcBef>
                <a:spcPts val="1000"/>
              </a:spcBef>
              <a:spcAft>
                <a:spcPts val="0"/>
              </a:spcAft>
              <a:buSzPts val="1800"/>
              <a:buNone/>
            </a:pPr>
            <a:endParaRPr sz="2000">
              <a:latin typeface="Georgia"/>
              <a:ea typeface="Georgia"/>
              <a:cs typeface="Georgia"/>
              <a:sym typeface="Georgia"/>
            </a:endParaRPr>
          </a:p>
          <a:p>
            <a:pPr marL="457200" marR="0" lvl="0" indent="-355600" algn="l" rtl="0">
              <a:lnSpc>
                <a:spcPct val="100000"/>
              </a:lnSpc>
              <a:spcBef>
                <a:spcPts val="1000"/>
              </a:spcBef>
              <a:spcAft>
                <a:spcPts val="0"/>
              </a:spcAft>
              <a:buSzPts val="2000"/>
              <a:buFont typeface="Georgia"/>
              <a:buAutoNum type="arabicPeriod"/>
            </a:pPr>
            <a:r>
              <a:rPr lang="en-US" sz="2000">
                <a:latin typeface="Georgia"/>
                <a:ea typeface="Georgia"/>
                <a:cs typeface="Georgia"/>
                <a:sym typeface="Georgia"/>
              </a:rPr>
              <a:t>What is the likelihood that a secondary car with a low odometer reading will be listed above the average list price?</a:t>
            </a:r>
            <a:endParaRPr sz="2000">
              <a:latin typeface="Georgia"/>
              <a:ea typeface="Georgia"/>
              <a:cs typeface="Georgia"/>
              <a:sym typeface="Georgia"/>
            </a:endParaRPr>
          </a:p>
          <a:p>
            <a:pPr marL="457200" marR="0" lvl="0" indent="0" algn="l" rtl="0">
              <a:lnSpc>
                <a:spcPct val="100000"/>
              </a:lnSpc>
              <a:spcBef>
                <a:spcPts val="1000"/>
              </a:spcBef>
              <a:spcAft>
                <a:spcPts val="0"/>
              </a:spcAft>
              <a:buSzPts val="1800"/>
              <a:buNone/>
            </a:pPr>
            <a:endParaRPr sz="2000">
              <a:latin typeface="Georgia"/>
              <a:ea typeface="Georgia"/>
              <a:cs typeface="Georgia"/>
              <a:sym typeface="Georgia"/>
            </a:endParaRPr>
          </a:p>
          <a:p>
            <a:pPr marL="0" marR="0" lvl="0" indent="0" algn="l" rtl="0">
              <a:lnSpc>
                <a:spcPct val="100000"/>
              </a:lnSpc>
              <a:spcBef>
                <a:spcPts val="0"/>
              </a:spcBef>
              <a:spcAft>
                <a:spcPts val="0"/>
              </a:spcAft>
              <a:buSzPts val="1800"/>
              <a:buNone/>
            </a:pPr>
            <a:r>
              <a:rPr lang="en-US" sz="2000">
                <a:latin typeface="Georgia"/>
                <a:ea typeface="Georgia"/>
                <a:cs typeface="Georgia"/>
                <a:sym typeface="Georgia"/>
              </a:rPr>
              <a:t>Again we cannot provide a probability yet however,</a:t>
            </a:r>
            <a:endParaRPr sz="2000">
              <a:latin typeface="Georgia"/>
              <a:ea typeface="Georgia"/>
              <a:cs typeface="Georgia"/>
              <a:sym typeface="Georgia"/>
            </a:endParaRPr>
          </a:p>
          <a:p>
            <a:pPr marL="0" marR="0" lvl="0" indent="0" algn="l" rtl="0">
              <a:lnSpc>
                <a:spcPct val="100000"/>
              </a:lnSpc>
              <a:spcBef>
                <a:spcPts val="0"/>
              </a:spcBef>
              <a:spcAft>
                <a:spcPts val="0"/>
              </a:spcAft>
              <a:buSzPts val="1800"/>
              <a:buNone/>
            </a:pPr>
            <a:r>
              <a:rPr lang="en-US" sz="2000">
                <a:latin typeface="Georgia"/>
                <a:ea typeface="Georgia"/>
                <a:cs typeface="Georgia"/>
                <a:sym typeface="Georgia"/>
              </a:rPr>
              <a:t>we know that mileage was not a strong predictor of price.</a:t>
            </a:r>
            <a:endParaRPr/>
          </a:p>
          <a:p>
            <a:pPr marL="0" lvl="0" indent="0" algn="l" rtl="0">
              <a:lnSpc>
                <a:spcPct val="90000"/>
              </a:lnSpc>
              <a:spcBef>
                <a:spcPts val="1000"/>
              </a:spcBef>
              <a:spcAft>
                <a:spcPts val="0"/>
              </a:spcAft>
              <a:buSzPts val="1800"/>
              <a:buNone/>
            </a:pPr>
            <a:endParaRPr/>
          </a:p>
        </p:txBody>
      </p:sp>
      <p:sp>
        <p:nvSpPr>
          <p:cNvPr id="293" name="Google Shape;293;p16"/>
          <p:cNvSpPr txBox="1"/>
          <p:nvPr/>
        </p:nvSpPr>
        <p:spPr>
          <a:xfrm>
            <a:off x="1427450" y="434475"/>
            <a:ext cx="8999100" cy="569400"/>
          </a:xfrm>
          <a:prstGeom prst="rect">
            <a:avLst/>
          </a:prstGeom>
          <a:solidFill>
            <a:srgbClr val="C4134E"/>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Trebuchet MS"/>
                <a:ea typeface="Trebuchet MS"/>
                <a:cs typeface="Trebuchet MS"/>
                <a:sym typeface="Trebuchet MS"/>
              </a:rPr>
              <a:t>Salient Observations from Our Data Analysis Journey</a:t>
            </a:r>
            <a:endParaRPr sz="2500" b="0"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7"/>
          <p:cNvSpPr txBox="1">
            <a:spLocks noGrp="1"/>
          </p:cNvSpPr>
          <p:nvPr>
            <p:ph type="title"/>
          </p:nvPr>
        </p:nvSpPr>
        <p:spPr>
          <a:xfrm>
            <a:off x="0" y="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rebuchet MS"/>
              <a:buNone/>
            </a:pPr>
            <a:r>
              <a:rPr lang="en-US"/>
              <a:t>Driving Onward</a:t>
            </a:r>
            <a:endParaRPr/>
          </a:p>
        </p:txBody>
      </p:sp>
      <p:pic>
        <p:nvPicPr>
          <p:cNvPr id="299" name="Google Shape;299;p17"/>
          <p:cNvPicPr preferRelativeResize="0"/>
          <p:nvPr/>
        </p:nvPicPr>
        <p:blipFill rotWithShape="1">
          <a:blip r:embed="rId3">
            <a:alphaModFix/>
          </a:blip>
          <a:srcRect/>
          <a:stretch/>
        </p:blipFill>
        <p:spPr>
          <a:xfrm>
            <a:off x="0" y="1176000"/>
            <a:ext cx="8198800" cy="5682001"/>
          </a:xfrm>
          <a:prstGeom prst="rect">
            <a:avLst/>
          </a:prstGeom>
          <a:noFill/>
          <a:ln>
            <a:noFill/>
          </a:ln>
        </p:spPr>
      </p:pic>
      <p:sp>
        <p:nvSpPr>
          <p:cNvPr id="300" name="Google Shape;300;p17"/>
          <p:cNvSpPr txBox="1"/>
          <p:nvPr/>
        </p:nvSpPr>
        <p:spPr>
          <a:xfrm>
            <a:off x="3318375" y="2328700"/>
            <a:ext cx="670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301" name="Google Shape;301;p17"/>
          <p:cNvSpPr txBox="1"/>
          <p:nvPr/>
        </p:nvSpPr>
        <p:spPr>
          <a:xfrm>
            <a:off x="2235550" y="4110150"/>
            <a:ext cx="2177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1"/>
                </a:solidFill>
                <a:latin typeface="Trebuchet MS"/>
                <a:ea typeface="Trebuchet MS"/>
                <a:cs typeface="Trebuchet MS"/>
                <a:sym typeface="Trebuchet MS"/>
              </a:rPr>
              <a:t>Address Data Problems</a:t>
            </a:r>
            <a:endParaRPr sz="1400" b="1" i="0" u="none" strike="noStrike" cap="none">
              <a:solidFill>
                <a:schemeClr val="accent1"/>
              </a:solidFill>
              <a:latin typeface="Trebuchet MS"/>
              <a:ea typeface="Trebuchet MS"/>
              <a:cs typeface="Trebuchet MS"/>
              <a:sym typeface="Trebuchet MS"/>
            </a:endParaRPr>
          </a:p>
        </p:txBody>
      </p:sp>
      <p:sp>
        <p:nvSpPr>
          <p:cNvPr id="302" name="Google Shape;302;p17"/>
          <p:cNvSpPr txBox="1"/>
          <p:nvPr/>
        </p:nvSpPr>
        <p:spPr>
          <a:xfrm>
            <a:off x="4057875" y="2728900"/>
            <a:ext cx="670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2"/>
                </a:solidFill>
                <a:latin typeface="Trebuchet MS"/>
                <a:ea typeface="Trebuchet MS"/>
                <a:cs typeface="Trebuchet MS"/>
                <a:sym typeface="Trebuchet MS"/>
              </a:rPr>
              <a:t>Repeat Data Analysis</a:t>
            </a:r>
            <a:endParaRPr sz="1400" b="1" i="0" u="none" strike="noStrike" cap="none">
              <a:solidFill>
                <a:schemeClr val="accent2"/>
              </a:solidFill>
              <a:latin typeface="Trebuchet MS"/>
              <a:ea typeface="Trebuchet MS"/>
              <a:cs typeface="Trebuchet MS"/>
              <a:sym typeface="Trebuchet MS"/>
            </a:endParaRPr>
          </a:p>
        </p:txBody>
      </p:sp>
      <p:sp>
        <p:nvSpPr>
          <p:cNvPr id="303" name="Google Shape;303;p17"/>
          <p:cNvSpPr txBox="1"/>
          <p:nvPr/>
        </p:nvSpPr>
        <p:spPr>
          <a:xfrm>
            <a:off x="0" y="1525300"/>
            <a:ext cx="17466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B61249"/>
                </a:solidFill>
                <a:latin typeface="Trebuchet MS"/>
                <a:ea typeface="Trebuchet MS"/>
                <a:cs typeface="Trebuchet MS"/>
                <a:sym typeface="Trebuchet MS"/>
              </a:rPr>
              <a:t>Create ML Mod</a:t>
            </a:r>
            <a:r>
              <a:rPr lang="en-US" sz="1400" b="1" i="0" u="none" strike="noStrike" cap="none">
                <a:solidFill>
                  <a:srgbClr val="AC1145"/>
                </a:solidFill>
                <a:latin typeface="Trebuchet MS"/>
                <a:ea typeface="Trebuchet MS"/>
                <a:cs typeface="Trebuchet MS"/>
                <a:sym typeface="Trebuchet MS"/>
              </a:rPr>
              <a:t>el</a:t>
            </a:r>
            <a:endParaRPr sz="1400" b="0" i="0" u="none" strike="noStrike" cap="none">
              <a:solidFill>
                <a:srgbClr val="AC1145"/>
              </a:solidFill>
              <a:latin typeface="Trebuchet MS"/>
              <a:ea typeface="Trebuchet MS"/>
              <a:cs typeface="Trebuchet MS"/>
              <a:sym typeface="Trebuchet MS"/>
            </a:endParaRPr>
          </a:p>
        </p:txBody>
      </p:sp>
      <p:sp>
        <p:nvSpPr>
          <p:cNvPr id="304" name="Google Shape;304;p17"/>
          <p:cNvSpPr txBox="1"/>
          <p:nvPr/>
        </p:nvSpPr>
        <p:spPr>
          <a:xfrm>
            <a:off x="4844725" y="1827200"/>
            <a:ext cx="17466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4"/>
                </a:solidFill>
                <a:latin typeface="Trebuchet MS"/>
                <a:ea typeface="Trebuchet MS"/>
                <a:cs typeface="Trebuchet MS"/>
                <a:sym typeface="Trebuchet MS"/>
              </a:rPr>
              <a:t>Test/Fit ML Model</a:t>
            </a:r>
            <a:endParaRPr sz="1400" b="0" i="0" u="none" strike="noStrike" cap="none">
              <a:solidFill>
                <a:schemeClr val="accent4"/>
              </a:solidFill>
              <a:latin typeface="Trebuchet MS"/>
              <a:ea typeface="Trebuchet MS"/>
              <a:cs typeface="Trebuchet MS"/>
              <a:sym typeface="Trebuchet MS"/>
            </a:endParaRPr>
          </a:p>
        </p:txBody>
      </p:sp>
      <p:sp>
        <p:nvSpPr>
          <p:cNvPr id="305" name="Google Shape;305;p17"/>
          <p:cNvSpPr txBox="1"/>
          <p:nvPr/>
        </p:nvSpPr>
        <p:spPr>
          <a:xfrm>
            <a:off x="861600" y="1176000"/>
            <a:ext cx="34347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6"/>
                </a:solidFill>
                <a:latin typeface="Trebuchet MS"/>
                <a:ea typeface="Trebuchet MS"/>
                <a:cs typeface="Trebuchet MS"/>
                <a:sym typeface="Trebuchet MS"/>
              </a:rPr>
              <a:t>Improve ROI</a:t>
            </a:r>
            <a:endParaRPr sz="1400" b="0" i="0" u="none" strike="noStrike" cap="none">
              <a:solidFill>
                <a:schemeClr val="accent6"/>
              </a:solidFill>
              <a:latin typeface="Trebuchet MS"/>
              <a:ea typeface="Trebuchet MS"/>
              <a:cs typeface="Trebuchet MS"/>
              <a:sym typeface="Trebuchet MS"/>
            </a:endParaRPr>
          </a:p>
        </p:txBody>
      </p:sp>
      <p:sp>
        <p:nvSpPr>
          <p:cNvPr id="306" name="Google Shape;306;p17"/>
          <p:cNvSpPr txBox="1"/>
          <p:nvPr/>
        </p:nvSpPr>
        <p:spPr>
          <a:xfrm>
            <a:off x="8198800" y="2491700"/>
            <a:ext cx="37941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rebuchet MS"/>
                <a:ea typeface="Trebuchet MS"/>
                <a:cs typeface="Trebuchet MS"/>
                <a:sym typeface="Trebuchet MS"/>
              </a:rPr>
              <a:t>We have been given a Target Variable (Price) which is continuous/numeric.  Therefore, we will use a </a:t>
            </a:r>
            <a:r>
              <a:rPr lang="en-US" sz="1400" b="1" i="0" u="none" strike="noStrike" cap="none">
                <a:solidFill>
                  <a:srgbClr val="000000"/>
                </a:solidFill>
                <a:latin typeface="Trebuchet MS"/>
                <a:ea typeface="Trebuchet MS"/>
                <a:cs typeface="Trebuchet MS"/>
                <a:sym typeface="Trebuchet MS"/>
              </a:rPr>
              <a:t>supervised regression model</a:t>
            </a:r>
            <a:r>
              <a:rPr lang="en-US" sz="1400" b="0" i="0" u="none" strike="noStrike" cap="none">
                <a:solidFill>
                  <a:srgbClr val="000000"/>
                </a:solidFill>
                <a:latin typeface="Trebuchet MS"/>
                <a:ea typeface="Trebuchet MS"/>
                <a:cs typeface="Trebuchet MS"/>
                <a:sym typeface="Trebuchet MS"/>
              </a:rPr>
              <a:t>.</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3463</Words>
  <Application>Microsoft Macintosh PowerPoint</Application>
  <PresentationFormat>Widescreen</PresentationFormat>
  <Paragraphs>550</Paragraphs>
  <Slides>45</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Roboto</vt:lpstr>
      <vt:lpstr>Calibri</vt:lpstr>
      <vt:lpstr>Arial</vt:lpstr>
      <vt:lpstr>Roboto Medium</vt:lpstr>
      <vt:lpstr>Trebuchet MS</vt:lpstr>
      <vt:lpstr>Georgia</vt:lpstr>
      <vt:lpstr>Roboto Thin</vt:lpstr>
      <vt:lpstr>Office Theme</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Driving Onward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Data Transformations</vt:lpstr>
      <vt:lpstr> Data Transformations</vt:lpstr>
      <vt:lpstr> Data Transformations</vt:lpstr>
      <vt:lpstr> Data Transformations</vt:lpstr>
      <vt:lpstr> Data Transformations</vt:lpstr>
      <vt:lpstr> Data Transformations</vt:lpstr>
      <vt:lpstr> Data Transformations</vt:lpstr>
      <vt:lpstr> Data Transformations</vt:lpstr>
      <vt:lpstr>PowerPoint Presentation</vt:lpstr>
      <vt:lpstr>Recap - Objectives</vt:lpstr>
      <vt:lpstr>Recap - Data Quality</vt:lpstr>
      <vt:lpstr>  </vt:lpstr>
      <vt:lpstr>  ML Model Selection </vt:lpstr>
      <vt:lpstr>Next Steps</vt:lpstr>
      <vt:lpstr>PowerPoint Presentation</vt:lpstr>
      <vt:lpstr>  ML Model Selection </vt:lpstr>
      <vt:lpstr>Feature Importance</vt:lpstr>
      <vt:lpstr>  ML Model Selection </vt:lpstr>
      <vt:lpstr>Recommendation/Action Plan </vt:lpstr>
      <vt:lpstr>PowerPoint Presentation</vt:lpstr>
      <vt:lpstr>  </vt:lpstr>
      <vt:lpstr>  </vt:lpstr>
      <vt:lpstr>Residuals for Multiple Linear Regression</vt:lpstr>
      <vt:lpstr>Feature Importance</vt:lpstr>
      <vt:lpstr>  ML Regression Models Coefficients   </vt:lpstr>
      <vt:lpstr> Pair Plot - relationship between Xs and Y before transformation </vt:lpstr>
      <vt:lpstr>Heat Map showing Multicollinearity</vt:lpstr>
      <vt:lpstr> Relationship between X and Y before Transformation  </vt:lpstr>
      <vt:lpstr>Residuals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Salma Malik</cp:lastModifiedBy>
  <cp:revision>1</cp:revision>
  <dcterms:modified xsi:type="dcterms:W3CDTF">2021-12-19T15:57:12Z</dcterms:modified>
</cp:coreProperties>
</file>